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85"/>
  </p:notesMasterIdLst>
  <p:sldIdLst>
    <p:sldId id="259" r:id="rId3"/>
    <p:sldId id="331" r:id="rId4"/>
    <p:sldId id="434" r:id="rId5"/>
    <p:sldId id="443" r:id="rId6"/>
    <p:sldId id="444" r:id="rId7"/>
    <p:sldId id="445" r:id="rId8"/>
    <p:sldId id="442" r:id="rId9"/>
    <p:sldId id="446" r:id="rId10"/>
    <p:sldId id="447" r:id="rId11"/>
    <p:sldId id="448" r:id="rId12"/>
    <p:sldId id="429" r:id="rId13"/>
    <p:sldId id="430" r:id="rId14"/>
    <p:sldId id="451" r:id="rId15"/>
    <p:sldId id="453" r:id="rId16"/>
    <p:sldId id="454" r:id="rId17"/>
    <p:sldId id="455" r:id="rId18"/>
    <p:sldId id="456" r:id="rId19"/>
    <p:sldId id="457" r:id="rId20"/>
    <p:sldId id="458" r:id="rId21"/>
    <p:sldId id="459" r:id="rId22"/>
    <p:sldId id="460" r:id="rId23"/>
    <p:sldId id="450" r:id="rId24"/>
    <p:sldId id="431" r:id="rId25"/>
    <p:sldId id="461" r:id="rId26"/>
    <p:sldId id="462" r:id="rId27"/>
    <p:sldId id="463" r:id="rId28"/>
    <p:sldId id="465" r:id="rId29"/>
    <p:sldId id="466" r:id="rId30"/>
    <p:sldId id="440" r:id="rId31"/>
    <p:sldId id="482" r:id="rId32"/>
    <p:sldId id="480" r:id="rId33"/>
    <p:sldId id="467" r:id="rId34"/>
    <p:sldId id="481" r:id="rId35"/>
    <p:sldId id="468" r:id="rId36"/>
    <p:sldId id="469" r:id="rId37"/>
    <p:sldId id="470" r:id="rId38"/>
    <p:sldId id="472" r:id="rId39"/>
    <p:sldId id="473" r:id="rId40"/>
    <p:sldId id="474" r:id="rId41"/>
    <p:sldId id="475" r:id="rId42"/>
    <p:sldId id="476" r:id="rId43"/>
    <p:sldId id="471" r:id="rId44"/>
    <p:sldId id="477" r:id="rId45"/>
    <p:sldId id="478" r:id="rId46"/>
    <p:sldId id="479" r:id="rId47"/>
    <p:sldId id="483" r:id="rId48"/>
    <p:sldId id="484" r:id="rId49"/>
    <p:sldId id="486" r:id="rId50"/>
    <p:sldId id="487" r:id="rId51"/>
    <p:sldId id="488" r:id="rId52"/>
    <p:sldId id="489" r:id="rId53"/>
    <p:sldId id="490" r:id="rId54"/>
    <p:sldId id="491" r:id="rId55"/>
    <p:sldId id="492" r:id="rId56"/>
    <p:sldId id="493" r:id="rId57"/>
    <p:sldId id="494" r:id="rId58"/>
    <p:sldId id="495" r:id="rId59"/>
    <p:sldId id="496" r:id="rId60"/>
    <p:sldId id="499" r:id="rId61"/>
    <p:sldId id="497" r:id="rId62"/>
    <p:sldId id="498" r:id="rId63"/>
    <p:sldId id="500" r:id="rId64"/>
    <p:sldId id="501" r:id="rId65"/>
    <p:sldId id="502" r:id="rId66"/>
    <p:sldId id="503" r:id="rId67"/>
    <p:sldId id="506" r:id="rId68"/>
    <p:sldId id="504" r:id="rId69"/>
    <p:sldId id="507" r:id="rId70"/>
    <p:sldId id="505" r:id="rId71"/>
    <p:sldId id="508" r:id="rId72"/>
    <p:sldId id="509" r:id="rId73"/>
    <p:sldId id="510" r:id="rId74"/>
    <p:sldId id="511" r:id="rId75"/>
    <p:sldId id="512" r:id="rId76"/>
    <p:sldId id="513" r:id="rId77"/>
    <p:sldId id="515" r:id="rId78"/>
    <p:sldId id="516" r:id="rId79"/>
    <p:sldId id="514" r:id="rId80"/>
    <p:sldId id="517" r:id="rId81"/>
    <p:sldId id="518" r:id="rId82"/>
    <p:sldId id="519" r:id="rId83"/>
    <p:sldId id="520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9" autoAdjust="0"/>
    <p:restoredTop sz="94846"/>
  </p:normalViewPr>
  <p:slideViewPr>
    <p:cSldViewPr snapToGrid="0" snapToObjects="1" showGuides="1">
      <p:cViewPr varScale="1">
        <p:scale>
          <a:sx n="143" d="100"/>
          <a:sy n="143" d="100"/>
        </p:scale>
        <p:origin x="728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05:01:33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1972 61 24575,'-33'37'0,"-1"0"0,0 0 0,0 0 0,1 0 0,-1 0 0,0 0 0,1 0 0,-1 0 0,0 0 0,0 0 0,0 0 0,1 0 0,-1 0 0,0 0 0,0 0 0,1 0 0,-1 0 0,0 0 0,-2 2 0,0 0 0,0-1 0,1 0 0,-1-1 0,1 1 0,0-2 0,1 0 0,2-1 0,-1 0 0,2-1 0,0-1 0,2-2 0,1 0-1364,-10 12 0,1-1 1,3-1-1,1-3 1,2-1-1,2-5 1,4-3 1363,-4 2 0,5-6 0,-1 2 0,-7 6 0,-1 3 0,2-2-106,8-7 1,1-1 0,-1 1 105,-4 4 0,-1 1 0,0 1 0,4-4 0,1 0 0,0-2 504,-10 10 1,3-3-505,9-8 0,1-2-115,0-1 1,1-1 114,-5 8 0,-1 3 4202,7-10-4202,4-5 3055,8-10-3055,1-1 1422,2-4-1422,1 1 0,0-3 0,2 1 0</inkml:trace>
  <inkml:trace contextRef="#ctx0" brushRef="#br0" timeOffset="1">322 1 24575,'3'9'0,"7"3"0,5 10 0,12 9 0,-6-5 0,2 1-1199,1-3 0,-1 0 1199,8 11 0,0 1-1063,3-5 1,1 1 1062,-12-6 0,-1 1 0,3 0-1045,5 2 1,2 0 0,0 0 1044,-1 2 0,-1 2 0,2-2 0,4 3 0,1 0 0,0 1-779,-9-6 0,2 0 0,-1 2 1,-1-2 778,1 0 0,-1 0 0,1-1 0,-1 2 0,2 1 0,-2 1 0,2-1 0,-1 1 0,-1-4 0,0 0 0,0 0 0,0 1 0,-1 1 0,0 1 0,-1-1 0,-1-1-276,2-1 0,-1-3 1,1 3 275,2 8 0,1 3 0,-3-3 46,-1-2 1,-2 0-47,-1-2 0,2 1 0,-2-1 0,4 5 0,-2-1 580,-1 2 1,-1-1-581,-3-6 0,0-1 1354,-4 0 0,0-1-1354,-2-5 0,0-2 2570,8 12-2570,-1-3 2417,-3-8-2417,0 5 1815,-1-6-1815,-3-1 834,0-2-834,0 0 0,-2-3 0,1-1 0,-5-2 0,5-1 0,-4 3 0,4-1 0,2 8 0,-4-7 0,2 8 0,-6-13 0,0 4 0,-2-6 0,0-1 0,-1-2 0,-2-1 0,1-1 0,-3 0 0,2-1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06:01:15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1694 52 24575,'-29'32'0,"0"0"0,0 0 0,0-1 0,-1 1 0,2 0 0,-1 0 0,0-1 0,0 1 0,0 0 0,0 0 0,0 0 0,0 0 0,0-1 0,0 1 0,0 0 0,0 0 0,0-1 0,0 1 0,-2 2 0,0-1 0,1 0 0,-1-1 0,0 0 0,1 0 0,0 0 0,1-1 0,1-1 0,0-1 0,1 0 0,1 0 0,1-2 0,1-1-1364,-8 11 0,0-1 1,2-1-1,2-1 1,1-3-1,3-3 1,2-4 1363,-3 3 0,4-5 0,-1 0 0,-5 8 0,-1 0 0,1 0-106,7-8 1,2 0 0,-1 1 105,-5 4 0,0 1 0,0-1 0,3-1 0,1-1 0,1-1 504,-9 7 1,2-2-505,8-6 0,1-3-115,-1 0 1,2-2 114,-5 9 0,0 1 4202,5-8-4202,5-5 3055,6-8-3055,0-1 1422,2-3-1422,2 0 0,-1-2 0,2 0 0</inkml:trace>
  <inkml:trace contextRef="#ctx0" brushRef="#br0" timeOffset="1">276 1 24575,'4'7'0,"4"4"0,5 8 0,10 8 0,-5-5 0,2 1-1199,0-3 0,0 1 1199,6 9 0,1 1-1063,2-4 1,1 0 1062,-10-4 0,-1 0 0,2 0-1045,5 1 1,2 1 0,-1 1 1044,0 1 0,-1 0 0,1 1 0,4 1 0,0-1 0,1 2-779,-7-5 0,0 1 0,0 0 1,-1-1 778,1 0 0,0 0 0,-1-1 0,1 1 0,0 2 0,-1 0 0,1 0 0,0 0 0,0-2 0,-1-1 0,0 0 0,0 0 0,-1 2 0,0 1 0,-1-1 0,0-2-276,1 1 0,0-3 1,-1 1 275,4 8 0,-1 3 0,-2-3 46,-1-2 1,-1 0-47,-1-2 0,2 2 0,-3-2 0,4 5 0,-1 0 580,-1 0 1,-1 0-581,-3-6 0,0 0 1354,-3-1 0,0 1-1354,-2-6 0,-1-1 2570,8 10-2570,-1-2 2417,-3-7-2417,1 3 1815,-1-3-1815,-3-2 834,0-2-834,0 0 0,-2-2 0,1-1 0,-4-2 0,4 0 0,-3 1 0,2 0 0,4 7 0,-4-6 0,1 6 0,-5-10 0,-1 3 0,0-5 0,0 0 0,-2-3 0,-2-1 0,1 0 0,-1-1 0,0 0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problems/valid-parentheses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heck-for-balanced-parentheses-in-an-expressi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23rf.com/photo_52465854_stock-vector-passengers-in-queue-waiting-check-in-counters-at-airport.html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ubernetes/kubernet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verfire.com/articles/queueing-in-the-linux-network-stack/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vger.kernel.org/~davem/skb.html" TargetMode="External"/><Relationship Id="rId4" Type="http://schemas.openxmlformats.org/officeDocument/2006/relationships/hyperlink" Target="http://en.wikipedia.org/wiki/Circular_buffer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pages.cs.wisc.edu/~remzi/OSTEP/cpu-sched-mlfq.pdf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pages.cs.wisc.edu/~remzi/OSTEP/cpu-sched-mlfq.pdf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rnetes/blob/master/pkg/scheduler/internal/queue/scheduling_queue.go#L11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yperskill.org/learn/step/5355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rogramming.com/tutorial/modulu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561135" y="3234326"/>
            <a:ext cx="7342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299463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0457" y="3885734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716776" y="4507517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302079" y="44190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73135" y="4478766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288461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39773" y="3818411"/>
            <a:ext cx="542365" cy="605641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02F870A-D31C-914A-99DE-42BDD4671B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01783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307776-AF8A-D942-9C4F-47BE5ADA0270}"/>
              </a:ext>
            </a:extLst>
          </p:cNvPr>
          <p:cNvCxnSpPr>
            <a:cxnSpLocks/>
          </p:cNvCxnSpPr>
          <p:nvPr/>
        </p:nvCxnSpPr>
        <p:spPr>
          <a:xfrm>
            <a:off x="3552517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A9205F-BC6B-BE4F-B26E-1210DE008D58}"/>
              </a:ext>
            </a:extLst>
          </p:cNvPr>
          <p:cNvSpPr txBox="1"/>
          <p:nvPr/>
        </p:nvSpPr>
        <p:spPr>
          <a:xfrm>
            <a:off x="3005209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575066-5FDE-F949-B30C-0829407673AF}"/>
              </a:ext>
            </a:extLst>
          </p:cNvPr>
          <p:cNvCxnSpPr>
            <a:cxnSpLocks/>
          </p:cNvCxnSpPr>
          <p:nvPr/>
        </p:nvCxnSpPr>
        <p:spPr>
          <a:xfrm flipV="1">
            <a:off x="4572000" y="3912132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C16C3BD-9AA7-B94E-AD3E-42A11598AB57}"/>
              </a:ext>
            </a:extLst>
          </p:cNvPr>
          <p:cNvSpPr txBox="1"/>
          <p:nvPr/>
        </p:nvSpPr>
        <p:spPr>
          <a:xfrm>
            <a:off x="4002734" y="4369248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30F150-F3BB-934C-9EEF-CCEE58B831A4}"/>
              </a:ext>
            </a:extLst>
          </p:cNvPr>
          <p:cNvCxnSpPr>
            <a:cxnSpLocks/>
          </p:cNvCxnSpPr>
          <p:nvPr/>
        </p:nvCxnSpPr>
        <p:spPr>
          <a:xfrm>
            <a:off x="4449006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C7A1AE-28FB-FF4D-9493-A5B25E9B6B4F}"/>
              </a:ext>
            </a:extLst>
          </p:cNvPr>
          <p:cNvSpPr txBox="1"/>
          <p:nvPr/>
        </p:nvSpPr>
        <p:spPr>
          <a:xfrm>
            <a:off x="3875561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674E03-E63A-D646-ADDB-F090C99768F9}"/>
              </a:ext>
            </a:extLst>
          </p:cNvPr>
          <p:cNvCxnSpPr>
            <a:cxnSpLocks/>
          </p:cNvCxnSpPr>
          <p:nvPr/>
        </p:nvCxnSpPr>
        <p:spPr>
          <a:xfrm>
            <a:off x="6510212" y="2594705"/>
            <a:ext cx="0" cy="705285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AF56ED1-0CF9-0445-967E-CD1E94364B2A}"/>
              </a:ext>
            </a:extLst>
          </p:cNvPr>
          <p:cNvSpPr txBox="1"/>
          <p:nvPr/>
        </p:nvSpPr>
        <p:spPr>
          <a:xfrm>
            <a:off x="5901451" y="2424127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A6B24-1754-CE41-B9AD-5EF5974EB2D4}"/>
              </a:ext>
            </a:extLst>
          </p:cNvPr>
          <p:cNvCxnSpPr>
            <a:cxnSpLocks/>
          </p:cNvCxnSpPr>
          <p:nvPr/>
        </p:nvCxnSpPr>
        <p:spPr>
          <a:xfrm>
            <a:off x="5542301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560D89E-5870-B64D-87A7-E6F40D924E37}"/>
              </a:ext>
            </a:extLst>
          </p:cNvPr>
          <p:cNvSpPr txBox="1"/>
          <p:nvPr/>
        </p:nvSpPr>
        <p:spPr>
          <a:xfrm>
            <a:off x="4971804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303437-D4D1-7A49-8E3F-A4734A67A863}"/>
              </a:ext>
            </a:extLst>
          </p:cNvPr>
          <p:cNvSpPr txBox="1"/>
          <p:nvPr/>
        </p:nvSpPr>
        <p:spPr>
          <a:xfrm>
            <a:off x="6940537" y="5331513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6750C9C-5141-C949-B55A-A0F3559F2172}"/>
              </a:ext>
            </a:extLst>
          </p:cNvPr>
          <p:cNvCxnSpPr>
            <a:cxnSpLocks/>
          </p:cNvCxnSpPr>
          <p:nvPr/>
        </p:nvCxnSpPr>
        <p:spPr>
          <a:xfrm flipV="1">
            <a:off x="7530353" y="5033336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D192A2-481C-2147-9E24-F70B29C6D5B8}"/>
              </a:ext>
            </a:extLst>
          </p:cNvPr>
          <p:cNvCxnSpPr>
            <a:cxnSpLocks/>
          </p:cNvCxnSpPr>
          <p:nvPr/>
        </p:nvCxnSpPr>
        <p:spPr>
          <a:xfrm>
            <a:off x="2557805" y="2583202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0AE1E33-4B12-F245-B4E9-398C2B762471}"/>
              </a:ext>
            </a:extLst>
          </p:cNvPr>
          <p:cNvSpPr txBox="1"/>
          <p:nvPr/>
        </p:nvSpPr>
        <p:spPr>
          <a:xfrm>
            <a:off x="2010497" y="2422194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88DC77-F3DA-3D4E-8DA7-5D19127C8537}"/>
              </a:ext>
            </a:extLst>
          </p:cNvPr>
          <p:cNvCxnSpPr>
            <a:cxnSpLocks/>
          </p:cNvCxnSpPr>
          <p:nvPr/>
        </p:nvCxnSpPr>
        <p:spPr>
          <a:xfrm flipV="1">
            <a:off x="2618388" y="3912132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8F981F-655D-C842-A4A8-DBBFAB144F7F}"/>
              </a:ext>
            </a:extLst>
          </p:cNvPr>
          <p:cNvSpPr txBox="1"/>
          <p:nvPr/>
        </p:nvSpPr>
        <p:spPr>
          <a:xfrm>
            <a:off x="2049122" y="4369248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427187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6" grpId="0"/>
      <p:bldP spid="26" grpId="1"/>
      <p:bldP spid="22" grpId="0"/>
      <p:bldP spid="22" grpId="1"/>
      <p:bldP spid="28" grpId="0"/>
      <p:bldP spid="28" grpId="1"/>
      <p:bldP spid="30" grpId="0"/>
      <p:bldP spid="33" grpId="0"/>
      <p:bldP spid="41" grpId="0"/>
      <p:bldP spid="41" grpId="1"/>
      <p:bldP spid="43" grpId="0"/>
      <p:bldP spid="4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ADT: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13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  <a:p>
            <a:r>
              <a:rPr lang="en-US" sz="2800" dirty="0"/>
              <a:t>Interface </a:t>
            </a:r>
            <a:r>
              <a:rPr lang="en-US" sz="2800" dirty="0">
                <a:sym typeface="Wingdings" pitchFamily="2" charset="2"/>
              </a:rPr>
              <a:t>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410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1CF30D-B5D1-D347-B56E-FC6BE654C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Given a string containing just the characters '(', ')', '{', '}', '[' and ']', determine if the input string is valid.</a:t>
            </a:r>
          </a:p>
          <a:p>
            <a:endParaRPr lang="en-US" b="0" dirty="0"/>
          </a:p>
          <a:p>
            <a:r>
              <a:rPr lang="en-US" b="0" dirty="0"/>
              <a:t>An input string is valid if:</a:t>
            </a:r>
          </a:p>
          <a:p>
            <a:endParaRPr lang="en-US" sz="1600" b="0" dirty="0"/>
          </a:p>
          <a:p>
            <a:pPr lvl="1"/>
            <a:r>
              <a:rPr lang="en-US" sz="1800" b="0" dirty="0"/>
              <a:t>Open brackets must be closed by the same type of brackets</a:t>
            </a:r>
          </a:p>
          <a:p>
            <a:pPr lvl="1"/>
            <a:endParaRPr lang="en-US" sz="1800" b="0" dirty="0"/>
          </a:p>
          <a:p>
            <a:pPr lvl="1"/>
            <a:r>
              <a:rPr lang="en-US" sz="1800" b="0" dirty="0"/>
              <a:t>Open brackets must be closed in the correct order</a:t>
            </a:r>
          </a:p>
          <a:p>
            <a:pPr lvl="1"/>
            <a:endParaRPr lang="en-US" sz="1400" b="0" dirty="0"/>
          </a:p>
          <a:p>
            <a:r>
              <a:rPr lang="en-US" sz="1800" b="0" dirty="0"/>
              <a:t>An empty string is also considered valid.</a:t>
            </a:r>
            <a:br>
              <a:rPr lang="en-US" sz="1800" b="0" dirty="0"/>
            </a:br>
            <a:endParaRPr lang="en-US" sz="1800" b="0" dirty="0"/>
          </a:p>
          <a:p>
            <a:pPr lvl="1"/>
            <a:endParaRPr lang="en-US" sz="1800" b="0" dirty="0"/>
          </a:p>
          <a:p>
            <a:pPr lvl="1"/>
            <a:r>
              <a:rPr lang="en-US" sz="1800" dirty="0">
                <a:hlinkClick r:id="rId2"/>
              </a:rPr>
              <a:t>https://leetcode.com/problems/valid-parentheses/</a:t>
            </a:r>
            <a:endParaRPr lang="en-US" sz="1800" b="0" dirty="0"/>
          </a:p>
          <a:p>
            <a:pPr lvl="1"/>
            <a:endParaRPr lang="en-US" sz="1800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463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C10CF9-6C72-5946-93BC-6DB07C1D8952}"/>
              </a:ext>
            </a:extLst>
          </p:cNvPr>
          <p:cNvSpPr/>
          <p:nvPr/>
        </p:nvSpPr>
        <p:spPr>
          <a:xfrm>
            <a:off x="1154322" y="1917558"/>
            <a:ext cx="1382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( ) </a:t>
            </a:r>
          </a:p>
          <a:p>
            <a:r>
              <a:rPr lang="en-US" b="1" dirty="0"/>
              <a:t>Output:</a:t>
            </a:r>
            <a:r>
              <a:rPr lang="en-US" dirty="0"/>
              <a:t> true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490934" y="2939534"/>
            <a:ext cx="15568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( ) [ ] { } </a:t>
            </a:r>
          </a:p>
          <a:p>
            <a:r>
              <a:rPr lang="en-US" b="1" dirty="0"/>
              <a:t>Output:</a:t>
            </a:r>
            <a:r>
              <a:rPr lang="en-US" dirty="0"/>
              <a:t> true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ED2CDB-3419-4B43-942A-75534D027696}"/>
              </a:ext>
            </a:extLst>
          </p:cNvPr>
          <p:cNvSpPr/>
          <p:nvPr/>
        </p:nvSpPr>
        <p:spPr>
          <a:xfrm>
            <a:off x="3576640" y="1917557"/>
            <a:ext cx="1516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( ] </a:t>
            </a:r>
          </a:p>
          <a:p>
            <a:r>
              <a:rPr lang="en-US" b="1" dirty="0"/>
              <a:t>Output:</a:t>
            </a:r>
            <a:r>
              <a:rPr lang="en-US" dirty="0"/>
              <a:t> false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9FC47-1EA8-F242-9CC8-CC6EB08A597E}"/>
              </a:ext>
            </a:extLst>
          </p:cNvPr>
          <p:cNvSpPr/>
          <p:nvPr/>
        </p:nvSpPr>
        <p:spPr>
          <a:xfrm>
            <a:off x="2865387" y="2939533"/>
            <a:ext cx="1422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 ( [ ) ]  </a:t>
            </a:r>
          </a:p>
          <a:p>
            <a:r>
              <a:rPr lang="en-US" b="1" dirty="0"/>
              <a:t>Output:</a:t>
            </a:r>
            <a:r>
              <a:rPr lang="en-US" dirty="0"/>
              <a:t> false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A6BC6A-C3A8-D640-B09A-F46BE8F41F88}"/>
              </a:ext>
            </a:extLst>
          </p:cNvPr>
          <p:cNvSpPr/>
          <p:nvPr/>
        </p:nvSpPr>
        <p:spPr>
          <a:xfrm>
            <a:off x="5184055" y="3105834"/>
            <a:ext cx="1382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{ [ ] }  </a:t>
            </a:r>
          </a:p>
          <a:p>
            <a:r>
              <a:rPr lang="en-US" b="1" dirty="0"/>
              <a:t>Output:</a:t>
            </a:r>
            <a:r>
              <a:rPr lang="en-US" dirty="0"/>
              <a:t> true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6A2B30-9CD8-A948-9DF1-576A8208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4669865"/>
            <a:ext cx="3479800" cy="1498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FC2BBB-9B79-B140-B6D9-EF599A3BA80A}"/>
              </a:ext>
            </a:extLst>
          </p:cNvPr>
          <p:cNvSpPr/>
          <p:nvPr/>
        </p:nvSpPr>
        <p:spPr>
          <a:xfrm>
            <a:off x="2046220" y="2277997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280020-689E-094F-90FF-530B76C38AF9}"/>
              </a:ext>
            </a:extLst>
          </p:cNvPr>
          <p:cNvSpPr/>
          <p:nvPr/>
        </p:nvSpPr>
        <p:spPr>
          <a:xfrm>
            <a:off x="4413382" y="2240722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FCA79D-B649-0942-AD67-E1D7EB148A31}"/>
              </a:ext>
            </a:extLst>
          </p:cNvPr>
          <p:cNvSpPr/>
          <p:nvPr/>
        </p:nvSpPr>
        <p:spPr>
          <a:xfrm>
            <a:off x="1373096" y="3312439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AC092A-DB4C-F348-A03A-6B45AC011575}"/>
              </a:ext>
            </a:extLst>
          </p:cNvPr>
          <p:cNvSpPr/>
          <p:nvPr/>
        </p:nvSpPr>
        <p:spPr>
          <a:xfrm>
            <a:off x="3712884" y="3262698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68E4CF-D2EB-B74C-87EF-098FFEE78648}"/>
              </a:ext>
            </a:extLst>
          </p:cNvPr>
          <p:cNvSpPr/>
          <p:nvPr/>
        </p:nvSpPr>
        <p:spPr>
          <a:xfrm>
            <a:off x="6038002" y="3475166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71273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2961216" y="3979764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515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3056014" y="4445605"/>
            <a:ext cx="1034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push(‘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1694208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3257051" y="3912067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8349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(</a:t>
            </a:r>
            <a:r>
              <a:rPr lang="en-US" sz="3200" b="1" dirty="0">
                <a:solidFill>
                  <a:srgbClr val="FF0000"/>
                </a:solidFill>
              </a:rPr>
              <a:t>  [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3351849" y="4377908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push(‘</a:t>
            </a:r>
            <a:r>
              <a:rPr lang="en-US" b="1" dirty="0">
                <a:solidFill>
                  <a:srgbClr val="FF0000"/>
                </a:solidFill>
              </a:rPr>
              <a:t>[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171875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3714251" y="3912067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515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(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3809049" y="4377908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pop (‘</a:t>
            </a:r>
            <a:r>
              <a:rPr lang="en-US" b="1" dirty="0">
                <a:solidFill>
                  <a:srgbClr val="FF0000"/>
                </a:solidFill>
              </a:rPr>
              <a:t>[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2498243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4045945" y="3912067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387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4140743" y="4377908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pop (‘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3695481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4359711" y="3979764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528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{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4454509" y="4445605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push(‘</a:t>
            </a:r>
            <a:r>
              <a:rPr lang="en-US" b="1" dirty="0">
                <a:solidFill>
                  <a:srgbClr val="FF0000"/>
                </a:solidFill>
              </a:rPr>
              <a:t>{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275838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2616"/>
            <a:ext cx="8196210" cy="4015497"/>
          </a:xfrm>
        </p:spPr>
        <p:txBody>
          <a:bodyPr/>
          <a:lstStyle/>
          <a:p>
            <a:r>
              <a:rPr lang="en-US" dirty="0"/>
              <a:t>ADT: Stack, Queue (Tuesday)</a:t>
            </a:r>
          </a:p>
          <a:p>
            <a:endParaRPr lang="en-US" sz="1050" dirty="0"/>
          </a:p>
          <a:p>
            <a:r>
              <a:rPr lang="en-US" dirty="0"/>
              <a:t>Algorithms: recursion (Thursday)</a:t>
            </a:r>
          </a:p>
          <a:p>
            <a:endParaRPr lang="en-US" sz="1100" dirty="0"/>
          </a:p>
          <a:p>
            <a:r>
              <a:rPr lang="en-US" dirty="0"/>
              <a:t>Homework</a:t>
            </a:r>
          </a:p>
          <a:p>
            <a:pPr lvl="1"/>
            <a:r>
              <a:rPr lang="en-US" dirty="0"/>
              <a:t>Have your testing environment setup</a:t>
            </a:r>
          </a:p>
          <a:p>
            <a:pPr lvl="1"/>
            <a:r>
              <a:rPr lang="en-US" dirty="0"/>
              <a:t>No copy &amp; paste from browser to IDE/Editor</a:t>
            </a:r>
          </a:p>
          <a:p>
            <a:endParaRPr lang="en-US" sz="1000" dirty="0"/>
          </a:p>
          <a:p>
            <a:r>
              <a:rPr lang="en-US" dirty="0"/>
              <a:t>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sz="1000" dirty="0"/>
          </a:p>
          <a:p>
            <a:r>
              <a:rPr lang="en-US" dirty="0"/>
              <a:t>Midterm review</a:t>
            </a:r>
          </a:p>
          <a:p>
            <a:pPr lvl="1"/>
            <a:r>
              <a:rPr lang="en-US" b="0" dirty="0"/>
              <a:t>2</a:t>
            </a:r>
            <a:r>
              <a:rPr lang="en-US" b="0" baseline="30000" dirty="0"/>
              <a:t>nd</a:t>
            </a:r>
            <a:r>
              <a:rPr lang="en-US" b="0" dirty="0"/>
              <a:t> session of Thursday class</a:t>
            </a:r>
          </a:p>
          <a:p>
            <a:endParaRPr lang="en-US" sz="1100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(10/22, 10/24)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4682441" y="3979764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387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4777239" y="4445605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pop(‘</a:t>
            </a:r>
            <a:r>
              <a:rPr lang="en-US" b="1" dirty="0">
                <a:solidFill>
                  <a:srgbClr val="FF0000"/>
                </a:solidFill>
              </a:rPr>
              <a:t>}</a:t>
            </a:r>
            <a:r>
              <a:rPr lang="en-US" b="1" dirty="0"/>
              <a:t>‘)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AE52E1-19BE-3D42-9477-33656EC25979}"/>
              </a:ext>
            </a:extLst>
          </p:cNvPr>
          <p:cNvSpPr txBox="1"/>
          <p:nvPr/>
        </p:nvSpPr>
        <p:spPr>
          <a:xfrm>
            <a:off x="2653553" y="5916706"/>
            <a:ext cx="4335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STACK EMPTY </a:t>
            </a:r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 return true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AFB0F-3AFA-C04A-B2D7-D15C65487226}"/>
              </a:ext>
            </a:extLst>
          </p:cNvPr>
          <p:cNvSpPr txBox="1"/>
          <p:nvPr/>
        </p:nvSpPr>
        <p:spPr>
          <a:xfrm>
            <a:off x="6221506" y="5056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32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083941" y="2163301"/>
            <a:ext cx="36824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}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1083942" y="3517777"/>
            <a:ext cx="1515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16D69-286A-5D43-88B2-36A9E16D872E}"/>
              </a:ext>
            </a:extLst>
          </p:cNvPr>
          <p:cNvSpPr/>
          <p:nvPr/>
        </p:nvSpPr>
        <p:spPr>
          <a:xfrm>
            <a:off x="1083942" y="4023247"/>
            <a:ext cx="17419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787C33-475B-2D46-AD6A-A2B578A9CBAE}"/>
              </a:ext>
            </a:extLst>
          </p:cNvPr>
          <p:cNvSpPr/>
          <p:nvPr/>
        </p:nvSpPr>
        <p:spPr>
          <a:xfrm>
            <a:off x="1083942" y="4528717"/>
            <a:ext cx="20689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E3805-51DF-824B-8D94-63C2FCD7D1D9}"/>
              </a:ext>
            </a:extLst>
          </p:cNvPr>
          <p:cNvSpPr/>
          <p:nvPr/>
        </p:nvSpPr>
        <p:spPr>
          <a:xfrm>
            <a:off x="1083942" y="5076048"/>
            <a:ext cx="22901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)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BF727-0498-ED4B-9BA2-2D4D177710E0}"/>
              </a:ext>
            </a:extLst>
          </p:cNvPr>
          <p:cNvSpPr/>
          <p:nvPr/>
        </p:nvSpPr>
        <p:spPr>
          <a:xfrm>
            <a:off x="1083941" y="5623379"/>
            <a:ext cx="25242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) {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674E65-9AE8-8549-B1BA-9C27DEBD8C7A}"/>
              </a:ext>
            </a:extLst>
          </p:cNvPr>
          <p:cNvSpPr/>
          <p:nvPr/>
        </p:nvSpPr>
        <p:spPr>
          <a:xfrm>
            <a:off x="1083942" y="6108790"/>
            <a:ext cx="22901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)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ECBE4-23D4-A94D-A722-A38ED1E03AEE}"/>
              </a:ext>
            </a:extLst>
          </p:cNvPr>
          <p:cNvSpPr txBox="1"/>
          <p:nvPr/>
        </p:nvSpPr>
        <p:spPr>
          <a:xfrm>
            <a:off x="4114801" y="4346412"/>
            <a:ext cx="5001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STACK not empty </a:t>
            </a:r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 return false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59C7D0-0B05-804E-97C7-A14CE74B4FB6}"/>
              </a:ext>
            </a:extLst>
          </p:cNvPr>
          <p:cNvSpPr/>
          <p:nvPr/>
        </p:nvSpPr>
        <p:spPr>
          <a:xfrm>
            <a:off x="3782509" y="7822"/>
            <a:ext cx="6186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https://www.geeksforgeeks.org/check-for-balanced-parentheses-in-an-expression/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418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10" grpId="0"/>
      <p:bldP spid="11" grpId="0"/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B5B314-3E49-234D-8786-797441CB1C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418851"/>
          </a:xfrm>
        </p:spPr>
        <p:txBody>
          <a:bodyPr/>
          <a:lstStyle/>
          <a:p>
            <a:r>
              <a:rPr lang="en-US" dirty="0"/>
              <a:t>Now let’s talk about implementation</a:t>
            </a:r>
          </a:p>
          <a:p>
            <a:endParaRPr lang="en-US" dirty="0"/>
          </a:p>
          <a:p>
            <a:r>
              <a:rPr lang="en-US" dirty="0"/>
              <a:t>Possible options?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183EB1-1FD1-D940-92DB-586C37219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B707B3D-D155-BF42-BFC7-2EF3F45D539F}"/>
              </a:ext>
            </a:extLst>
          </p:cNvPr>
          <p:cNvSpPr txBox="1">
            <a:spLocks/>
          </p:cNvSpPr>
          <p:nvPr/>
        </p:nvSpPr>
        <p:spPr>
          <a:xfrm>
            <a:off x="659305" y="3393141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Array</a:t>
            </a:r>
          </a:p>
          <a:p>
            <a:pPr lvl="2"/>
            <a:r>
              <a:rPr lang="en-US" dirty="0"/>
              <a:t>Primitive array T **</a:t>
            </a:r>
          </a:p>
          <a:p>
            <a:pPr lvl="2"/>
            <a:r>
              <a:rPr lang="en-US" dirty="0"/>
              <a:t>std::vector&lt;T*&gt;</a:t>
            </a:r>
          </a:p>
          <a:p>
            <a:pPr lvl="2"/>
            <a:r>
              <a:rPr lang="en-US" dirty="0"/>
              <a:t>Pros &amp; cons?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36F54B1-559C-354F-89B1-E00612273C0E}"/>
              </a:ext>
            </a:extLst>
          </p:cNvPr>
          <p:cNvSpPr txBox="1">
            <a:spLocks/>
          </p:cNvSpPr>
          <p:nvPr/>
        </p:nvSpPr>
        <p:spPr>
          <a:xfrm>
            <a:off x="671756" y="5091953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List (single linked list)</a:t>
            </a:r>
          </a:p>
          <a:p>
            <a:pPr lvl="2"/>
            <a:r>
              <a:rPr lang="en-US" dirty="0"/>
              <a:t>Pros &amp; cons?</a:t>
            </a:r>
          </a:p>
        </p:txBody>
      </p:sp>
    </p:spTree>
    <p:extLst>
      <p:ext uri="{BB962C8B-B14F-4D97-AF65-F5344CB8AC3E}">
        <p14:creationId xmlns:p14="http://schemas.microsoft.com/office/powerpoint/2010/main" val="292304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47514-F815-3C40-98D9-CC29065E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64" y="354106"/>
            <a:ext cx="3957502" cy="6149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235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249D1-A4FF-FF42-92BB-684752ECC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289" y="185755"/>
            <a:ext cx="4070406" cy="6486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2B4B1E-D4DC-CE41-8EF1-BCE781F7D131}"/>
              </a:ext>
            </a:extLst>
          </p:cNvPr>
          <p:cNvSpPr/>
          <p:nvPr/>
        </p:nvSpPr>
        <p:spPr>
          <a:xfrm>
            <a:off x="1338361" y="3560698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BDABE-F5EB-5841-A8DC-E25343E6278A}"/>
              </a:ext>
            </a:extLst>
          </p:cNvPr>
          <p:cNvSpPr/>
          <p:nvPr/>
        </p:nvSpPr>
        <p:spPr>
          <a:xfrm>
            <a:off x="1705914" y="3560698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2530A0-89A5-F74F-B994-65C16CA7B198}"/>
              </a:ext>
            </a:extLst>
          </p:cNvPr>
          <p:cNvSpPr/>
          <p:nvPr/>
        </p:nvSpPr>
        <p:spPr>
          <a:xfrm>
            <a:off x="2073467" y="3560697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93681A-C150-1A4D-8EBF-BADA24E1E21D}"/>
              </a:ext>
            </a:extLst>
          </p:cNvPr>
          <p:cNvSpPr/>
          <p:nvPr/>
        </p:nvSpPr>
        <p:spPr>
          <a:xfrm>
            <a:off x="1348095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96D615-31DF-CB44-89AF-067732939E61}"/>
              </a:ext>
            </a:extLst>
          </p:cNvPr>
          <p:cNvSpPr/>
          <p:nvPr/>
        </p:nvSpPr>
        <p:spPr>
          <a:xfrm>
            <a:off x="1729095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A6BB07-A7F2-0144-8416-B1DB43B8D286}"/>
              </a:ext>
            </a:extLst>
          </p:cNvPr>
          <p:cNvSpPr/>
          <p:nvPr/>
        </p:nvSpPr>
        <p:spPr>
          <a:xfrm>
            <a:off x="2073467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C5760E-2886-4E4B-A35F-DF254189244D}"/>
              </a:ext>
            </a:extLst>
          </p:cNvPr>
          <p:cNvSpPr/>
          <p:nvPr/>
        </p:nvSpPr>
        <p:spPr>
          <a:xfrm>
            <a:off x="2441020" y="3560696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CABB3E-C15A-7F46-BFAF-53C0E36DC349}"/>
              </a:ext>
            </a:extLst>
          </p:cNvPr>
          <p:cNvSpPr/>
          <p:nvPr/>
        </p:nvSpPr>
        <p:spPr>
          <a:xfrm>
            <a:off x="2441020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1D9A98-0FB1-FE46-89C8-2595860730CA}"/>
              </a:ext>
            </a:extLst>
          </p:cNvPr>
          <p:cNvSpPr txBox="1"/>
          <p:nvPr/>
        </p:nvSpPr>
        <p:spPr>
          <a:xfrm>
            <a:off x="436215" y="354353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A5800-5330-3846-807E-F10F3E096DCF}"/>
              </a:ext>
            </a:extLst>
          </p:cNvPr>
          <p:cNvSpPr/>
          <p:nvPr/>
        </p:nvSpPr>
        <p:spPr>
          <a:xfrm>
            <a:off x="1338361" y="4665041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FDA61E-BDC7-0740-90C5-3EFC57482337}"/>
              </a:ext>
            </a:extLst>
          </p:cNvPr>
          <p:cNvSpPr/>
          <p:nvPr/>
        </p:nvSpPr>
        <p:spPr>
          <a:xfrm>
            <a:off x="1705914" y="4665041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64BE2A-9C39-1140-BFB5-4CE6DF68983C}"/>
              </a:ext>
            </a:extLst>
          </p:cNvPr>
          <p:cNvSpPr/>
          <p:nvPr/>
        </p:nvSpPr>
        <p:spPr>
          <a:xfrm>
            <a:off x="2073467" y="4665040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F476F1-271D-CE44-A7C7-9CA45D63885B}"/>
              </a:ext>
            </a:extLst>
          </p:cNvPr>
          <p:cNvSpPr/>
          <p:nvPr/>
        </p:nvSpPr>
        <p:spPr>
          <a:xfrm>
            <a:off x="1348095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C2AADA-684D-7742-AEF6-5D355B6F71AA}"/>
              </a:ext>
            </a:extLst>
          </p:cNvPr>
          <p:cNvSpPr/>
          <p:nvPr/>
        </p:nvSpPr>
        <p:spPr>
          <a:xfrm>
            <a:off x="1729095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6DB375-F358-8443-A16E-88529F7AE944}"/>
              </a:ext>
            </a:extLst>
          </p:cNvPr>
          <p:cNvSpPr/>
          <p:nvPr/>
        </p:nvSpPr>
        <p:spPr>
          <a:xfrm>
            <a:off x="2073467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FCEC67-4AED-2344-87F5-E2529BFE4512}"/>
              </a:ext>
            </a:extLst>
          </p:cNvPr>
          <p:cNvSpPr/>
          <p:nvPr/>
        </p:nvSpPr>
        <p:spPr>
          <a:xfrm>
            <a:off x="2441020" y="4665039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7022E9-FC1E-0540-8A08-6990669CD125}"/>
              </a:ext>
            </a:extLst>
          </p:cNvPr>
          <p:cNvSpPr/>
          <p:nvPr/>
        </p:nvSpPr>
        <p:spPr>
          <a:xfrm>
            <a:off x="2441020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B07796-DCB2-314A-939E-D76DDA814D9C}"/>
              </a:ext>
            </a:extLst>
          </p:cNvPr>
          <p:cNvSpPr txBox="1"/>
          <p:nvPr/>
        </p:nvSpPr>
        <p:spPr>
          <a:xfrm>
            <a:off x="436215" y="464787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D7E363-A819-0E49-9969-03CA3BC444BE}"/>
              </a:ext>
            </a:extLst>
          </p:cNvPr>
          <p:cNvSpPr txBox="1"/>
          <p:nvPr/>
        </p:nvSpPr>
        <p:spPr>
          <a:xfrm>
            <a:off x="1336287" y="4018928"/>
            <a:ext cx="147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0      1     2    3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9D476D-FCB7-7E43-B348-C7869F66FE9D}"/>
              </a:ext>
            </a:extLst>
          </p:cNvPr>
          <p:cNvSpPr txBox="1"/>
          <p:nvPr/>
        </p:nvSpPr>
        <p:spPr>
          <a:xfrm>
            <a:off x="1379497" y="5123271"/>
            <a:ext cx="147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0     1     2    3</a:t>
            </a:r>
          </a:p>
        </p:txBody>
      </p:sp>
    </p:spTree>
    <p:extLst>
      <p:ext uri="{BB962C8B-B14F-4D97-AF65-F5344CB8AC3E}">
        <p14:creationId xmlns:p14="http://schemas.microsoft.com/office/powerpoint/2010/main" val="311078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/>
      <p:bldP spid="37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724C2-5507-934F-ADF2-9720F2C2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889" y="942975"/>
            <a:ext cx="4206240" cy="4972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9835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1233" y="1772584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</a:t>
            </a:r>
          </a:p>
          <a:p>
            <a:pPr marL="0" indent="0">
              <a:buNone/>
            </a:pPr>
            <a:r>
              <a:rPr lang="en-US" dirty="0"/>
              <a:t>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2" y="362555"/>
            <a:ext cx="8183759" cy="991998"/>
          </a:xfrm>
        </p:spPr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28911-5A0A-8448-826F-B382DAEC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45" y="521874"/>
            <a:ext cx="6546522" cy="6006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7ADD964-E3DF-C94C-A5EC-7F1BC27007B2}"/>
              </a:ext>
            </a:extLst>
          </p:cNvPr>
          <p:cNvGrpSpPr/>
          <p:nvPr/>
        </p:nvGrpSpPr>
        <p:grpSpPr>
          <a:xfrm>
            <a:off x="4935956" y="909725"/>
            <a:ext cx="3716158" cy="994308"/>
            <a:chOff x="447638" y="3770255"/>
            <a:chExt cx="7107426" cy="21546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954876D-93C2-8642-AE3C-C47918A7703E}"/>
                </a:ext>
              </a:extLst>
            </p:cNvPr>
            <p:cNvGrpSpPr/>
            <p:nvPr/>
          </p:nvGrpSpPr>
          <p:grpSpPr>
            <a:xfrm>
              <a:off x="447638" y="5019460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AB41E6-CDA0-B845-A998-CE94AF796666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head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9A69BB3-A6B1-6E4F-87FA-4C4961AC0B45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F2F2B6-2DDB-B146-9B61-43AE09DD75CB}"/>
                </a:ext>
              </a:extLst>
            </p:cNvPr>
            <p:cNvGrpSpPr/>
            <p:nvPr/>
          </p:nvGrpSpPr>
          <p:grpSpPr>
            <a:xfrm>
              <a:off x="4481755" y="5019461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5F6948-722A-A845-A3C9-52A0E33DB81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solidFill>
                      <a:schemeClr val="accent4">
                        <a:lumMod val="50000"/>
                      </a:schemeClr>
                    </a:solidFill>
                  </a:rPr>
                  <a:t>val</a:t>
                </a:r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 =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49CDA5-7F2F-FA47-8A4F-B489EE126B07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B531E14-16CD-6343-B88B-5759AD611388}"/>
                </a:ext>
              </a:extLst>
            </p:cNvPr>
            <p:cNvCxnSpPr>
              <a:cxnSpLocks/>
              <a:stCxn id="8" idx="2"/>
              <a:endCxn id="10" idx="1"/>
            </p:cNvCxnSpPr>
            <p:nvPr/>
          </p:nvCxnSpPr>
          <p:spPr>
            <a:xfrm>
              <a:off x="2043955" y="5472177"/>
              <a:ext cx="2437800" cy="2"/>
            </a:xfrm>
            <a:prstGeom prst="straightConnector1">
              <a:avLst/>
            </a:prstGeom>
            <a:ln>
              <a:solidFill>
                <a:schemeClr val="bg2">
                  <a:lumMod val="65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94B54-1D59-8B41-AC17-997216CFCA4A}"/>
                </a:ext>
              </a:extLst>
            </p:cNvPr>
            <p:cNvCxnSpPr>
              <a:cxnSpLocks/>
            </p:cNvCxnSpPr>
            <p:nvPr/>
          </p:nvCxnSpPr>
          <p:spPr>
            <a:xfrm>
              <a:off x="6078070" y="5458535"/>
              <a:ext cx="537283" cy="0"/>
            </a:xfrm>
            <a:prstGeom prst="straightConnector1">
              <a:avLst/>
            </a:prstGeom>
            <a:ln>
              <a:solidFill>
                <a:schemeClr val="bg2">
                  <a:lumMod val="65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E6E15A-5AD4-1540-846E-B333AED4A50B}"/>
                </a:ext>
              </a:extLst>
            </p:cNvPr>
            <p:cNvSpPr txBox="1"/>
            <p:nvPr/>
          </p:nvSpPr>
          <p:spPr>
            <a:xfrm>
              <a:off x="6597901" y="5273869"/>
              <a:ext cx="957163" cy="500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solidFill>
                    <a:schemeClr val="bg2">
                      <a:lumMod val="65000"/>
                    </a:schemeClr>
                  </a:solidFill>
                </a:rPr>
                <a:t>nullptr</a:t>
              </a:r>
              <a:endParaRPr lang="en-US" sz="900" dirty="0">
                <a:solidFill>
                  <a:schemeClr val="bg2">
                    <a:lumMod val="65000"/>
                  </a:schemeClr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EA8AE71-0793-4446-8885-B270C11BF55F}"/>
                </a:ext>
              </a:extLst>
            </p:cNvPr>
            <p:cNvGrpSpPr/>
            <p:nvPr/>
          </p:nvGrpSpPr>
          <p:grpSpPr>
            <a:xfrm>
              <a:off x="2717514" y="3770255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2C531F2-3A9C-3F48-9F95-A5B41E25F47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9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48BBBE5-93EB-A64D-8C02-EF863807E223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E93891E-F328-2043-8D67-D9AB28908097}"/>
                </a:ext>
              </a:extLst>
            </p:cNvPr>
            <p:cNvCxnSpPr>
              <a:cxnSpLocks/>
              <a:stCxn id="17" idx="2"/>
              <a:endCxn id="10" idx="0"/>
            </p:cNvCxnSpPr>
            <p:nvPr/>
          </p:nvCxnSpPr>
          <p:spPr>
            <a:xfrm>
              <a:off x="4313831" y="4222972"/>
              <a:ext cx="966082" cy="7964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228A794-7397-014F-BC03-F631C9294556}"/>
                </a:ext>
              </a:extLst>
            </p:cNvPr>
            <p:cNvCxnSpPr>
              <a:cxnSpLocks/>
              <a:stCxn id="8" idx="2"/>
              <a:endCxn id="16" idx="1"/>
            </p:cNvCxnSpPr>
            <p:nvPr/>
          </p:nvCxnSpPr>
          <p:spPr>
            <a:xfrm flipV="1">
              <a:off x="2043955" y="4222973"/>
              <a:ext cx="673559" cy="12492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4C2D82D-D786-9841-AB22-45E174B265CF}"/>
              </a:ext>
            </a:extLst>
          </p:cNvPr>
          <p:cNvGrpSpPr/>
          <p:nvPr/>
        </p:nvGrpSpPr>
        <p:grpSpPr>
          <a:xfrm>
            <a:off x="5050061" y="2605724"/>
            <a:ext cx="3828751" cy="841809"/>
            <a:chOff x="1059692" y="2499678"/>
            <a:chExt cx="7450020" cy="16380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DA9C511-4A0D-A74D-BA89-5415B70ED253}"/>
                </a:ext>
              </a:extLst>
            </p:cNvPr>
            <p:cNvGrpSpPr/>
            <p:nvPr/>
          </p:nvGrpSpPr>
          <p:grpSpPr>
            <a:xfrm>
              <a:off x="1059692" y="2733936"/>
              <a:ext cx="1596316" cy="905435"/>
              <a:chOff x="671756" y="4177553"/>
              <a:chExt cx="1596316" cy="90543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BE22864-086B-F649-8AAA-3D033AF789D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F7842FC-7315-DD4A-A275-E1799DECB62E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4018523-C727-174C-A89E-40DF8052CD07}"/>
                </a:ext>
              </a:extLst>
            </p:cNvPr>
            <p:cNvGrpSpPr/>
            <p:nvPr/>
          </p:nvGrpSpPr>
          <p:grpSpPr>
            <a:xfrm>
              <a:off x="3193292" y="2733935"/>
              <a:ext cx="1596316" cy="905435"/>
              <a:chOff x="671756" y="4177553"/>
              <a:chExt cx="1596316" cy="90543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5BF9A35-B1F6-8240-9460-EF1921EA22A1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1E9709F-21FD-6F49-AA4E-6C70C47EF4A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78800D5-2F2E-9E47-A024-C051CACBBD81}"/>
                </a:ext>
              </a:extLst>
            </p:cNvPr>
            <p:cNvCxnSpPr>
              <a:cxnSpLocks/>
              <a:stCxn id="37" idx="2"/>
              <a:endCxn id="39" idx="1"/>
            </p:cNvCxnSpPr>
            <p:nvPr/>
          </p:nvCxnSpPr>
          <p:spPr>
            <a:xfrm>
              <a:off x="2656009" y="318665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119E7AC-9D29-DB41-9ADA-13DD7AB5F50E}"/>
                </a:ext>
              </a:extLst>
            </p:cNvPr>
            <p:cNvCxnSpPr>
              <a:cxnSpLocks/>
            </p:cNvCxnSpPr>
            <p:nvPr/>
          </p:nvCxnSpPr>
          <p:spPr>
            <a:xfrm>
              <a:off x="6920568" y="317320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517AB9B-61B1-0949-B440-BA6BD2EC4484}"/>
                </a:ext>
              </a:extLst>
            </p:cNvPr>
            <p:cNvSpPr txBox="1"/>
            <p:nvPr/>
          </p:nvSpPr>
          <p:spPr>
            <a:xfrm>
              <a:off x="7473533" y="2988537"/>
              <a:ext cx="1036179" cy="479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chemeClr val="bg2">
                      <a:lumMod val="75000"/>
                    </a:schemeClr>
                  </a:solidFill>
                </a:rPr>
                <a:t>nullptr</a:t>
              </a:r>
              <a:endParaRPr lang="en-US" sz="1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0566C42-F8F9-9244-B34B-BDAB293A8E9F}"/>
                </a:ext>
              </a:extLst>
            </p:cNvPr>
            <p:cNvGrpSpPr/>
            <p:nvPr/>
          </p:nvGrpSpPr>
          <p:grpSpPr>
            <a:xfrm>
              <a:off x="5326890" y="2760437"/>
              <a:ext cx="1596316" cy="905435"/>
              <a:chOff x="671756" y="4177553"/>
              <a:chExt cx="1596316" cy="905435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6EABD5D-9997-2741-B7EC-A75C7AD6EAC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F6C0C90-345F-7845-99BC-97116A2F0B39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E26A708-39F5-2A4A-9032-73CEB77317C8}"/>
                </a:ext>
              </a:extLst>
            </p:cNvPr>
            <p:cNvCxnSpPr>
              <a:cxnSpLocks/>
            </p:cNvCxnSpPr>
            <p:nvPr/>
          </p:nvCxnSpPr>
          <p:spPr>
            <a:xfrm>
              <a:off x="4789607" y="317320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F66544F-5104-D646-A8AC-7EE81A0D9389}"/>
                    </a:ext>
                  </a:extLst>
                </p14:cNvPr>
                <p14:cNvContentPartPr/>
                <p14:nvPr/>
              </p14:nvContentPartPr>
              <p14:xfrm>
                <a:off x="3304616" y="2499678"/>
                <a:ext cx="1607760" cy="1638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F66544F-5104-D646-A8AC-7EE81A0D938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87110" y="2482171"/>
                  <a:ext cx="1642072" cy="1672315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A623B83-2315-EA48-A213-C35DBF9E2577}"/>
              </a:ext>
            </a:extLst>
          </p:cNvPr>
          <p:cNvCxnSpPr>
            <a:cxnSpLocks/>
          </p:cNvCxnSpPr>
          <p:nvPr/>
        </p:nvCxnSpPr>
        <p:spPr>
          <a:xfrm>
            <a:off x="4267465" y="1032438"/>
            <a:ext cx="615928" cy="331071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A81B5B-1C95-2B4C-9E15-89303D4E2715}"/>
              </a:ext>
            </a:extLst>
          </p:cNvPr>
          <p:cNvCxnSpPr>
            <a:cxnSpLocks/>
          </p:cNvCxnSpPr>
          <p:nvPr/>
        </p:nvCxnSpPr>
        <p:spPr>
          <a:xfrm>
            <a:off x="4143488" y="2144062"/>
            <a:ext cx="792468" cy="461662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74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Queue ADT</a:t>
            </a:r>
          </a:p>
          <a:p>
            <a:pPr lvl="1"/>
            <a:r>
              <a:rPr lang="en-US" dirty="0"/>
              <a:t>First in, first out (“first come, first serve”)</a:t>
            </a:r>
          </a:p>
          <a:p>
            <a:pPr lvl="1"/>
            <a:r>
              <a:rPr lang="en-US" dirty="0"/>
              <a:t>Usage: queueing scheduling system, message queue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ADT: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396D8-3BB4-CE4D-B6C1-B9D4A6785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593" y="3429000"/>
            <a:ext cx="4495498" cy="2420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BBB40F-DA25-4A4E-8FD7-BAB0EF241289}"/>
              </a:ext>
            </a:extLst>
          </p:cNvPr>
          <p:cNvSpPr/>
          <p:nvPr/>
        </p:nvSpPr>
        <p:spPr>
          <a:xfrm>
            <a:off x="2725270" y="592215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Img: https://www.123rf.com/photo_52465854_stock-vector-passengers-in-queue-waiting-check-in-counters-at-airport.html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3396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Queue ADT</a:t>
            </a:r>
          </a:p>
          <a:p>
            <a:pPr lvl="1"/>
            <a:r>
              <a:rPr lang="en-US" dirty="0"/>
              <a:t>First in, first out</a:t>
            </a:r>
          </a:p>
          <a:p>
            <a:pPr lvl="1"/>
            <a:endParaRPr lang="en-US" dirty="0"/>
          </a:p>
          <a:p>
            <a:r>
              <a:rPr lang="en-US" sz="2800" dirty="0"/>
              <a:t>Interface </a:t>
            </a:r>
            <a:r>
              <a:rPr lang="en-US" sz="2800" dirty="0">
                <a:sym typeface="Wingdings" pitchFamily="2" charset="2"/>
              </a:rPr>
              <a:t>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3CABE-A3F5-B743-BC46-795122F6E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047" y="1549400"/>
            <a:ext cx="4826000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6091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6" y="451655"/>
            <a:ext cx="8183759" cy="991998"/>
          </a:xfrm>
        </p:spPr>
        <p:txBody>
          <a:bodyPr/>
          <a:lstStyle/>
          <a:p>
            <a:r>
              <a:rPr lang="en-US" dirty="0"/>
              <a:t>Queue example: </a:t>
            </a:r>
            <a:br>
              <a:rPr lang="en-US" dirty="0"/>
            </a:br>
            <a:r>
              <a:rPr lang="en-US" dirty="0"/>
              <a:t>Kubernetes Scheduler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A7C20-84EF-A341-8165-9FB5526B1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/>
          <a:stretch/>
        </p:blipFill>
        <p:spPr>
          <a:xfrm>
            <a:off x="4514073" y="152418"/>
            <a:ext cx="4235877" cy="3326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06A687-68B5-984D-AE09-5DBC2D00840F}"/>
              </a:ext>
            </a:extLst>
          </p:cNvPr>
          <p:cNvSpPr/>
          <p:nvPr/>
        </p:nvSpPr>
        <p:spPr>
          <a:xfrm>
            <a:off x="1199360" y="4665854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44B7F9-2EF3-824E-8B05-F4E796029B38}"/>
              </a:ext>
            </a:extLst>
          </p:cNvPr>
          <p:cNvSpPr/>
          <p:nvPr/>
        </p:nvSpPr>
        <p:spPr>
          <a:xfrm>
            <a:off x="1442687" y="501233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2CFA6F-B6BB-CC40-BB96-BCA796CCA9F4}"/>
              </a:ext>
            </a:extLst>
          </p:cNvPr>
          <p:cNvSpPr/>
          <p:nvPr/>
        </p:nvSpPr>
        <p:spPr>
          <a:xfrm>
            <a:off x="1564352" y="444633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F772A-D147-5146-836A-250C576A8501}"/>
              </a:ext>
            </a:extLst>
          </p:cNvPr>
          <p:cNvSpPr/>
          <p:nvPr/>
        </p:nvSpPr>
        <p:spPr>
          <a:xfrm>
            <a:off x="3160390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8F3F7-9E08-B44B-93B8-68091BE7E4A2}"/>
              </a:ext>
            </a:extLst>
          </p:cNvPr>
          <p:cNvSpPr/>
          <p:nvPr/>
        </p:nvSpPr>
        <p:spPr>
          <a:xfrm>
            <a:off x="3711719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E7557-AE93-0340-A560-F53B959966E7}"/>
              </a:ext>
            </a:extLst>
          </p:cNvPr>
          <p:cNvSpPr/>
          <p:nvPr/>
        </p:nvSpPr>
        <p:spPr>
          <a:xfrm>
            <a:off x="4263048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2047D-CB49-FF4E-B8B2-1F8166EABA76}"/>
              </a:ext>
            </a:extLst>
          </p:cNvPr>
          <p:cNvSpPr/>
          <p:nvPr/>
        </p:nvSpPr>
        <p:spPr>
          <a:xfrm>
            <a:off x="4814377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4FA2867-6DF9-324F-B6A9-B253C47827F5}"/>
              </a:ext>
            </a:extLst>
          </p:cNvPr>
          <p:cNvSpPr/>
          <p:nvPr/>
        </p:nvSpPr>
        <p:spPr>
          <a:xfrm>
            <a:off x="2176513" y="4958319"/>
            <a:ext cx="744070" cy="300318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544F7-E321-6B45-9D4F-1A5D412CBACF}"/>
              </a:ext>
            </a:extLst>
          </p:cNvPr>
          <p:cNvSpPr txBox="1"/>
          <p:nvPr/>
        </p:nvSpPr>
        <p:spPr>
          <a:xfrm>
            <a:off x="3582449" y="4492155"/>
            <a:ext cx="12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Queue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B687A5A9-BA48-E945-92CF-D0E717CFD4B1}"/>
              </a:ext>
            </a:extLst>
          </p:cNvPr>
          <p:cNvSpPr/>
          <p:nvPr/>
        </p:nvSpPr>
        <p:spPr>
          <a:xfrm>
            <a:off x="5706365" y="5594814"/>
            <a:ext cx="1165414" cy="1021976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6C16FC-09B5-5340-AB0A-87699B822C13}"/>
              </a:ext>
            </a:extLst>
          </p:cNvPr>
          <p:cNvCxnSpPr>
            <a:cxnSpLocks/>
          </p:cNvCxnSpPr>
          <p:nvPr/>
        </p:nvCxnSpPr>
        <p:spPr>
          <a:xfrm>
            <a:off x="5477277" y="5258637"/>
            <a:ext cx="405825" cy="24416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A3700F0-AF18-3C45-8F98-77EF10628A5B}"/>
              </a:ext>
            </a:extLst>
          </p:cNvPr>
          <p:cNvSpPr/>
          <p:nvPr/>
        </p:nvSpPr>
        <p:spPr>
          <a:xfrm>
            <a:off x="485387" y="515632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3D32D63-1AA4-274E-9897-41B0B26C35EA}"/>
              </a:ext>
            </a:extLst>
          </p:cNvPr>
          <p:cNvSpPr/>
          <p:nvPr/>
        </p:nvSpPr>
        <p:spPr>
          <a:xfrm>
            <a:off x="728714" y="550279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8697740-6A1A-474D-9A7F-8E2A3ECC8D80}"/>
              </a:ext>
            </a:extLst>
          </p:cNvPr>
          <p:cNvSpPr/>
          <p:nvPr/>
        </p:nvSpPr>
        <p:spPr>
          <a:xfrm>
            <a:off x="850379" y="493679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6DBE10B-87A6-B34A-A48D-83433FED0CF2}"/>
              </a:ext>
            </a:extLst>
          </p:cNvPr>
          <p:cNvSpPr/>
          <p:nvPr/>
        </p:nvSpPr>
        <p:spPr>
          <a:xfrm>
            <a:off x="5732937" y="481190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AD5EDBC-D44E-4444-BE14-137BBCF29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6" t="10314" r="57633" b="42102"/>
          <a:stretch/>
        </p:blipFill>
        <p:spPr>
          <a:xfrm>
            <a:off x="7328977" y="3819802"/>
            <a:ext cx="871476" cy="128509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40DDCE-A54A-2942-987A-74A3DFEFC1AB}"/>
              </a:ext>
            </a:extLst>
          </p:cNvPr>
          <p:cNvCxnSpPr>
            <a:cxnSpLocks/>
          </p:cNvCxnSpPr>
          <p:nvPr/>
        </p:nvCxnSpPr>
        <p:spPr>
          <a:xfrm flipV="1">
            <a:off x="6840402" y="5031426"/>
            <a:ext cx="578222" cy="58331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E4EABDF-E2C7-DC46-B6DA-2F4AB9490B2F}"/>
              </a:ext>
            </a:extLst>
          </p:cNvPr>
          <p:cNvSpPr/>
          <p:nvPr/>
        </p:nvSpPr>
        <p:spPr>
          <a:xfrm>
            <a:off x="7901756" y="4101085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2BCFCFB-88DA-F143-A3F8-0B8BC89CD94F}"/>
              </a:ext>
            </a:extLst>
          </p:cNvPr>
          <p:cNvSpPr/>
          <p:nvPr/>
        </p:nvSpPr>
        <p:spPr>
          <a:xfrm>
            <a:off x="356757" y="428087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350A782-532F-FC4C-B8DA-1CC4C9D41CB8}"/>
              </a:ext>
            </a:extLst>
          </p:cNvPr>
          <p:cNvSpPr/>
          <p:nvPr/>
        </p:nvSpPr>
        <p:spPr>
          <a:xfrm>
            <a:off x="600084" y="46273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F82C11-08C7-1241-BB5A-E453A7BE6284}"/>
              </a:ext>
            </a:extLst>
          </p:cNvPr>
          <p:cNvSpPr/>
          <p:nvPr/>
        </p:nvSpPr>
        <p:spPr>
          <a:xfrm>
            <a:off x="721749" y="406134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A54AF2-0832-6447-A27C-2FD50D4F3DCB}"/>
              </a:ext>
            </a:extLst>
          </p:cNvPr>
          <p:cNvSpPr/>
          <p:nvPr/>
        </p:nvSpPr>
        <p:spPr>
          <a:xfrm>
            <a:off x="-1634" y="6616790"/>
            <a:ext cx="26773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https://github.com/kubernetes/kubernetes</a:t>
            </a:r>
            <a:endParaRPr lang="en-US" sz="11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1AA40E8-93C3-CE48-B054-C6C905EF6C45}"/>
              </a:ext>
            </a:extLst>
          </p:cNvPr>
          <p:cNvSpPr/>
          <p:nvPr/>
        </p:nvSpPr>
        <p:spPr>
          <a:xfrm>
            <a:off x="227043" y="339459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5EEC020-346D-BD4E-A6E8-675516E2E1EF}"/>
              </a:ext>
            </a:extLst>
          </p:cNvPr>
          <p:cNvSpPr/>
          <p:nvPr/>
        </p:nvSpPr>
        <p:spPr>
          <a:xfrm>
            <a:off x="470370" y="374106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94AA7B-5F34-9D40-A435-75ADDC84B8A2}"/>
              </a:ext>
            </a:extLst>
          </p:cNvPr>
          <p:cNvSpPr/>
          <p:nvPr/>
        </p:nvSpPr>
        <p:spPr>
          <a:xfrm>
            <a:off x="592035" y="3175066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ACE8DEE-565B-F149-A98B-6BA32A2B96FC}"/>
              </a:ext>
            </a:extLst>
          </p:cNvPr>
          <p:cNvSpPr/>
          <p:nvPr/>
        </p:nvSpPr>
        <p:spPr>
          <a:xfrm>
            <a:off x="4842882" y="489416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5D20C9A-2DEE-E646-AE4D-926CD0530905}"/>
              </a:ext>
            </a:extLst>
          </p:cNvPr>
          <p:cNvSpPr/>
          <p:nvPr/>
        </p:nvSpPr>
        <p:spPr>
          <a:xfrm>
            <a:off x="1573396" y="44394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34874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8" grpId="0" animBg="1"/>
      <p:bldP spid="28" grpId="1" animBg="1"/>
      <p:bldP spid="33" grpId="0" animBg="1"/>
      <p:bldP spid="42" grpId="0" animBg="1"/>
      <p:bldP spid="42" grpId="1" animBg="1"/>
      <p:bldP spid="43" grpId="0" animBg="1"/>
      <p:bldP spid="4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endParaRPr lang="en-US" dirty="0"/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274264" y="3612382"/>
            <a:ext cx="886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  end</a:t>
            </a:r>
            <a:endParaRPr lang="en-US" sz="4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EEE070-D966-9641-87A7-E5F97D554789}"/>
              </a:ext>
            </a:extLst>
          </p:cNvPr>
          <p:cNvSpPr txBox="1"/>
          <p:nvPr/>
        </p:nvSpPr>
        <p:spPr>
          <a:xfrm>
            <a:off x="6793532" y="5407834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6550063-E52C-3849-B84F-29E4BC92A544}"/>
              </a:ext>
            </a:extLst>
          </p:cNvPr>
          <p:cNvCxnSpPr>
            <a:cxnSpLocks/>
          </p:cNvCxnSpPr>
          <p:nvPr/>
        </p:nvCxnSpPr>
        <p:spPr>
          <a:xfrm flipV="1">
            <a:off x="7183223" y="4412031"/>
            <a:ext cx="0" cy="90706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726F2D-28CE-D64C-B65A-780EEF8F9B00}"/>
              </a:ext>
            </a:extLst>
          </p:cNvPr>
          <p:cNvSpPr txBox="1"/>
          <p:nvPr/>
        </p:nvSpPr>
        <p:spPr>
          <a:xfrm>
            <a:off x="5888097" y="5407834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002592-C77D-1445-8D52-EF6B86C127CC}"/>
              </a:ext>
            </a:extLst>
          </p:cNvPr>
          <p:cNvCxnSpPr>
            <a:cxnSpLocks/>
          </p:cNvCxnSpPr>
          <p:nvPr/>
        </p:nvCxnSpPr>
        <p:spPr>
          <a:xfrm flipV="1">
            <a:off x="6277787" y="4412031"/>
            <a:ext cx="0" cy="90706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3CA7039-3070-6644-8CD4-91B6817A9C41}"/>
              </a:ext>
            </a:extLst>
          </p:cNvPr>
          <p:cNvSpPr txBox="1"/>
          <p:nvPr/>
        </p:nvSpPr>
        <p:spPr>
          <a:xfrm>
            <a:off x="3826214" y="5407834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N=4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6BFB30-911B-A84A-B2A2-B116BCEB6D13}"/>
              </a:ext>
            </a:extLst>
          </p:cNvPr>
          <p:cNvCxnSpPr>
            <a:cxnSpLocks/>
          </p:cNvCxnSpPr>
          <p:nvPr/>
        </p:nvCxnSpPr>
        <p:spPr>
          <a:xfrm flipV="1">
            <a:off x="4215904" y="4444057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60BC59D-CA7A-8F4F-B540-2869142323BE}"/>
              </a:ext>
            </a:extLst>
          </p:cNvPr>
          <p:cNvSpPr txBox="1"/>
          <p:nvPr/>
        </p:nvSpPr>
        <p:spPr>
          <a:xfrm>
            <a:off x="1256197" y="5319091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N=7</a:t>
            </a:r>
          </a:p>
        </p:txBody>
      </p:sp>
    </p:spTree>
    <p:extLst>
      <p:ext uri="{BB962C8B-B14F-4D97-AF65-F5344CB8AC3E}">
        <p14:creationId xmlns:p14="http://schemas.microsoft.com/office/powerpoint/2010/main" val="386708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3" grpId="0"/>
      <p:bldP spid="33" grpId="1"/>
      <p:bldP spid="35" grpId="0"/>
      <p:bldP spid="35" grpId="1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4F174-C423-7C49-9F22-FD457277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Example: In the Linux Network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98255-15DF-F24A-8C0E-1E0DE401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026" y="2065181"/>
            <a:ext cx="4154339" cy="27880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BE172-9581-6C45-9866-BABF98154090}"/>
              </a:ext>
            </a:extLst>
          </p:cNvPr>
          <p:cNvSpPr/>
          <p:nvPr/>
        </p:nvSpPr>
        <p:spPr>
          <a:xfrm>
            <a:off x="537881" y="6319243"/>
            <a:ext cx="55760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https://www.coverfire.com/articles/queueing-in-the-linux-network-stack/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2A096-CE4A-9942-9A49-AF109D1366E9}"/>
              </a:ext>
            </a:extLst>
          </p:cNvPr>
          <p:cNvSpPr/>
          <p:nvPr/>
        </p:nvSpPr>
        <p:spPr>
          <a:xfrm>
            <a:off x="191635" y="1924252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Between the IP stack and the network interface controller (NIC) lies the driver queue.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B2E83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This queue is typically implemented as a first-in, first-out (FIFO) </a:t>
            </a:r>
            <a:r>
              <a:rPr lang="en-US" dirty="0">
                <a:solidFill>
                  <a:srgbClr val="4B2E83"/>
                </a:solidFill>
                <a:latin typeface="Open Sans"/>
                <a:hlinkClick r:id="rId4" tooltip="Ring buffer descrip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ring buffer</a:t>
            </a:r>
            <a:r>
              <a:rPr lang="en-US" dirty="0">
                <a:solidFill>
                  <a:srgbClr val="4B2E83"/>
                </a:solidFill>
                <a:latin typeface="Open Sans"/>
              </a:rPr>
              <a:t> – just think of it as a fixed sized buffer.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B2E83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The driver queue does not contain packet data. Instead it consists of descriptors which point to other data structures called socket kernel buffers (</a:t>
            </a:r>
            <a:r>
              <a:rPr lang="en-US" dirty="0">
                <a:solidFill>
                  <a:srgbClr val="4B2E83"/>
                </a:solidFill>
                <a:latin typeface="Open Sans"/>
                <a:hlinkClick r:id="rId5" tooltip="How SKBs wor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SKBs)</a:t>
            </a:r>
            <a:r>
              <a:rPr lang="en-US" dirty="0">
                <a:solidFill>
                  <a:srgbClr val="4B2E83"/>
                </a:solidFill>
                <a:latin typeface="Open Sans"/>
              </a:rPr>
              <a:t> which hold the packet data and are used throughout the kernel.</a:t>
            </a:r>
          </a:p>
        </p:txBody>
      </p:sp>
    </p:spTree>
    <p:extLst>
      <p:ext uri="{BB962C8B-B14F-4D97-AF65-F5344CB8AC3E}">
        <p14:creationId xmlns:p14="http://schemas.microsoft.com/office/powerpoint/2010/main" val="2423422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example: CPU Job Scheduling</a:t>
            </a:r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0D4D3E15-FEB1-D744-8CC0-B0C96B186A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16764"/>
            <a:ext cx="8196210" cy="4015497"/>
          </a:xfrm>
        </p:spPr>
        <p:txBody>
          <a:bodyPr/>
          <a:lstStyle/>
          <a:p>
            <a:r>
              <a:rPr lang="en-US" dirty="0">
                <a:hlinkClick r:id="rId2"/>
              </a:rPr>
              <a:t>Multiple-level queue scheduling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9D1D44-E2D5-FE49-83F3-3D8356CE2169}"/>
              </a:ext>
            </a:extLst>
          </p:cNvPr>
          <p:cNvCxnSpPr/>
          <p:nvPr/>
        </p:nvCxnSpPr>
        <p:spPr>
          <a:xfrm>
            <a:off x="1371599" y="3137832"/>
            <a:ext cx="658009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571B7DA-66F4-F14F-BE79-522A76BEE06E}"/>
              </a:ext>
            </a:extLst>
          </p:cNvPr>
          <p:cNvSpPr/>
          <p:nvPr/>
        </p:nvSpPr>
        <p:spPr>
          <a:xfrm>
            <a:off x="2924053" y="3001972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FBADB9-3665-7A46-AB3C-610A236967C5}"/>
              </a:ext>
            </a:extLst>
          </p:cNvPr>
          <p:cNvSpPr/>
          <p:nvPr/>
        </p:nvSpPr>
        <p:spPr>
          <a:xfrm>
            <a:off x="1810870" y="3001971"/>
            <a:ext cx="537883" cy="271715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89EC24-8E45-0C40-82D6-175DADBCCC7E}"/>
              </a:ext>
            </a:extLst>
          </p:cNvPr>
          <p:cNvSpPr/>
          <p:nvPr/>
        </p:nvSpPr>
        <p:spPr>
          <a:xfrm>
            <a:off x="6284258" y="3001973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6B14A9-71F3-E144-852B-EBA3CB69C46E}"/>
              </a:ext>
            </a:extLst>
          </p:cNvPr>
          <p:cNvSpPr/>
          <p:nvPr/>
        </p:nvSpPr>
        <p:spPr>
          <a:xfrm>
            <a:off x="2565743" y="3001972"/>
            <a:ext cx="240211" cy="271715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531A67-FFF4-E349-9FEE-5CF467F6A54C}"/>
              </a:ext>
            </a:extLst>
          </p:cNvPr>
          <p:cNvCxnSpPr/>
          <p:nvPr/>
        </p:nvCxnSpPr>
        <p:spPr>
          <a:xfrm>
            <a:off x="1387580" y="4240987"/>
            <a:ext cx="658009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DF27C9-C0F8-1941-9F52-BC0C6AA30A40}"/>
              </a:ext>
            </a:extLst>
          </p:cNvPr>
          <p:cNvSpPr/>
          <p:nvPr/>
        </p:nvSpPr>
        <p:spPr>
          <a:xfrm>
            <a:off x="6284258" y="4106663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3D104FA-3573-0440-B695-522AD726CB5A}"/>
              </a:ext>
            </a:extLst>
          </p:cNvPr>
          <p:cNvSpPr/>
          <p:nvPr/>
        </p:nvSpPr>
        <p:spPr>
          <a:xfrm>
            <a:off x="5924179" y="4606088"/>
            <a:ext cx="240211" cy="271715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4610F0-CD7C-AC4D-BA74-5AB975389962}"/>
              </a:ext>
            </a:extLst>
          </p:cNvPr>
          <p:cNvSpPr/>
          <p:nvPr/>
        </p:nvSpPr>
        <p:spPr>
          <a:xfrm>
            <a:off x="5300784" y="4991916"/>
            <a:ext cx="537883" cy="271715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B0D54BD-6BF3-4D4C-80A9-4EA35E485758}"/>
              </a:ext>
            </a:extLst>
          </p:cNvPr>
          <p:cNvSpPr/>
          <p:nvPr/>
        </p:nvSpPr>
        <p:spPr>
          <a:xfrm>
            <a:off x="2924053" y="5299453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DE58AD9-573E-AC4A-ADD6-7908D7F46973}"/>
              </a:ext>
            </a:extLst>
          </p:cNvPr>
          <p:cNvSpPr/>
          <p:nvPr/>
        </p:nvSpPr>
        <p:spPr>
          <a:xfrm rot="16200000">
            <a:off x="5089809" y="1732796"/>
            <a:ext cx="285311" cy="2103587"/>
          </a:xfrm>
          <a:prstGeom prst="rightBrace">
            <a:avLst/>
          </a:prstGeom>
          <a:ln>
            <a:solidFill>
              <a:schemeClr val="accent3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EAB3B-89FB-9A40-82D7-E1BC0D76D7A7}"/>
              </a:ext>
            </a:extLst>
          </p:cNvPr>
          <p:cNvSpPr txBox="1"/>
          <p:nvPr/>
        </p:nvSpPr>
        <p:spPr>
          <a:xfrm>
            <a:off x="4990250" y="226684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I/O</a:t>
            </a:r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6700A4AB-4F46-E544-B679-42D525E44669}"/>
              </a:ext>
            </a:extLst>
          </p:cNvPr>
          <p:cNvSpPr/>
          <p:nvPr/>
        </p:nvSpPr>
        <p:spPr>
          <a:xfrm rot="16200000">
            <a:off x="1955328" y="2442495"/>
            <a:ext cx="285311" cy="537884"/>
          </a:xfrm>
          <a:prstGeom prst="rightBrace">
            <a:avLst/>
          </a:prstGeom>
          <a:ln>
            <a:solidFill>
              <a:schemeClr val="accent3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47BCC6F-620C-4C45-A321-B3D7DD0472AC}"/>
              </a:ext>
            </a:extLst>
          </p:cNvPr>
          <p:cNvSpPr txBox="1"/>
          <p:nvPr/>
        </p:nvSpPr>
        <p:spPr>
          <a:xfrm>
            <a:off x="1396545" y="2209800"/>
            <a:ext cx="162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CPU BURST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DB08C3-0398-4941-B18E-8F180E2C55F6}"/>
              </a:ext>
            </a:extLst>
          </p:cNvPr>
          <p:cNvCxnSpPr>
            <a:cxnSpLocks/>
          </p:cNvCxnSpPr>
          <p:nvPr/>
        </p:nvCxnSpPr>
        <p:spPr>
          <a:xfrm>
            <a:off x="1810870" y="2927246"/>
            <a:ext cx="0" cy="3778354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A8BC89-DE74-8942-A3B4-F31DBEE1B56F}"/>
              </a:ext>
            </a:extLst>
          </p:cNvPr>
          <p:cNvCxnSpPr/>
          <p:nvPr/>
        </p:nvCxnSpPr>
        <p:spPr>
          <a:xfrm>
            <a:off x="2924053" y="5065059"/>
            <a:ext cx="0" cy="1604682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3BFF1D-CA06-6147-8C6D-C77EB0F54E62}"/>
              </a:ext>
            </a:extLst>
          </p:cNvPr>
          <p:cNvCxnSpPr/>
          <p:nvPr/>
        </p:nvCxnSpPr>
        <p:spPr>
          <a:xfrm>
            <a:off x="1829041" y="6481482"/>
            <a:ext cx="1095012" cy="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72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5" grpId="0" animBg="1"/>
      <p:bldP spid="36" grpId="0" animBg="1"/>
      <p:bldP spid="37" grpId="0" animBg="1"/>
      <p:bldP spid="41" grpId="0" animBg="1"/>
      <p:bldP spid="42" grpId="0" animBg="1"/>
      <p:bldP spid="43" grpId="0" animBg="1"/>
      <p:bldP spid="64" grpId="0" animBg="1"/>
      <p:bldP spid="11" grpId="0" animBg="1"/>
      <p:bldP spid="12" grpId="0"/>
      <p:bldP spid="65" grpId="0" animBg="1"/>
      <p:bldP spid="6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Queue example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2DA861-215B-E248-8510-25515F7D6E58}"/>
              </a:ext>
            </a:extLst>
          </p:cNvPr>
          <p:cNvSpPr/>
          <p:nvPr/>
        </p:nvSpPr>
        <p:spPr>
          <a:xfrm>
            <a:off x="2366685" y="278971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D5D695-F859-A74C-839F-B3E9806D64FB}"/>
              </a:ext>
            </a:extLst>
          </p:cNvPr>
          <p:cNvSpPr/>
          <p:nvPr/>
        </p:nvSpPr>
        <p:spPr>
          <a:xfrm>
            <a:off x="2918014" y="278971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177BFC-E10F-B243-ABC4-D6FDA0AF0E5D}"/>
              </a:ext>
            </a:extLst>
          </p:cNvPr>
          <p:cNvSpPr/>
          <p:nvPr/>
        </p:nvSpPr>
        <p:spPr>
          <a:xfrm>
            <a:off x="3469343" y="278971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7907C3A-3ADA-BE49-B974-B5C2A33BF9FB}"/>
              </a:ext>
            </a:extLst>
          </p:cNvPr>
          <p:cNvSpPr/>
          <p:nvPr/>
        </p:nvSpPr>
        <p:spPr>
          <a:xfrm>
            <a:off x="4020672" y="278971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0D4D3E15-FEB1-D744-8CC0-B0C96B186A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>
                <a:hlinkClick r:id="rId2"/>
              </a:rPr>
              <a:t>Multiple-level queue scheduling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A60AED-B07F-C149-AF5E-DCDC7EEE4A9C}"/>
              </a:ext>
            </a:extLst>
          </p:cNvPr>
          <p:cNvSpPr/>
          <p:nvPr/>
        </p:nvSpPr>
        <p:spPr>
          <a:xfrm>
            <a:off x="2366684" y="357103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4E4FCCB-86C0-2342-A222-FDCD97D159C9}"/>
              </a:ext>
            </a:extLst>
          </p:cNvPr>
          <p:cNvSpPr/>
          <p:nvPr/>
        </p:nvSpPr>
        <p:spPr>
          <a:xfrm>
            <a:off x="2918013" y="357103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DE17A66-4787-A44E-A8CE-4507DB63B38C}"/>
              </a:ext>
            </a:extLst>
          </p:cNvPr>
          <p:cNvSpPr/>
          <p:nvPr/>
        </p:nvSpPr>
        <p:spPr>
          <a:xfrm>
            <a:off x="3469342" y="357103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9E06255-E62F-774E-8815-C6AC7E81E021}"/>
              </a:ext>
            </a:extLst>
          </p:cNvPr>
          <p:cNvSpPr/>
          <p:nvPr/>
        </p:nvSpPr>
        <p:spPr>
          <a:xfrm>
            <a:off x="4020671" y="357103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203801D-9BF8-EA45-BAF9-6EAC40B10B19}"/>
              </a:ext>
            </a:extLst>
          </p:cNvPr>
          <p:cNvSpPr/>
          <p:nvPr/>
        </p:nvSpPr>
        <p:spPr>
          <a:xfrm>
            <a:off x="2366684" y="43523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AF67786-382F-874D-8F65-A448CF0553B3}"/>
              </a:ext>
            </a:extLst>
          </p:cNvPr>
          <p:cNvSpPr/>
          <p:nvPr/>
        </p:nvSpPr>
        <p:spPr>
          <a:xfrm>
            <a:off x="2918013" y="4352347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E7C1E0-65CA-0A46-9BC9-C3B03E6247B4}"/>
              </a:ext>
            </a:extLst>
          </p:cNvPr>
          <p:cNvSpPr/>
          <p:nvPr/>
        </p:nvSpPr>
        <p:spPr>
          <a:xfrm>
            <a:off x="3469342" y="43523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BE87C9-29C3-9548-BA56-6ED014708124}"/>
              </a:ext>
            </a:extLst>
          </p:cNvPr>
          <p:cNvSpPr/>
          <p:nvPr/>
        </p:nvSpPr>
        <p:spPr>
          <a:xfrm>
            <a:off x="4020671" y="4352347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4F6DE8-6100-CD4B-88F7-771272DED5E0}"/>
              </a:ext>
            </a:extLst>
          </p:cNvPr>
          <p:cNvSpPr/>
          <p:nvPr/>
        </p:nvSpPr>
        <p:spPr>
          <a:xfrm>
            <a:off x="2366684" y="5133657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9F66D9-466A-FD4A-8CE7-EB936C412C10}"/>
              </a:ext>
            </a:extLst>
          </p:cNvPr>
          <p:cNvSpPr/>
          <p:nvPr/>
        </p:nvSpPr>
        <p:spPr>
          <a:xfrm>
            <a:off x="2918013" y="513365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DF4D7E3-376D-B54B-ADB1-94E36E26A1C7}"/>
              </a:ext>
            </a:extLst>
          </p:cNvPr>
          <p:cNvSpPr/>
          <p:nvPr/>
        </p:nvSpPr>
        <p:spPr>
          <a:xfrm>
            <a:off x="3469342" y="513365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1592C7D-3AD5-B041-BCBE-B8F4CFFE0DD7}"/>
              </a:ext>
            </a:extLst>
          </p:cNvPr>
          <p:cNvSpPr/>
          <p:nvPr/>
        </p:nvSpPr>
        <p:spPr>
          <a:xfrm>
            <a:off x="4020671" y="513365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76B7858-2477-A54D-A3C4-2308284BA698}"/>
              </a:ext>
            </a:extLst>
          </p:cNvPr>
          <p:cNvSpPr/>
          <p:nvPr/>
        </p:nvSpPr>
        <p:spPr>
          <a:xfrm>
            <a:off x="6099675" y="3744473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D698E-4B82-3947-BC0F-2E4E60AC9A7C}"/>
              </a:ext>
            </a:extLst>
          </p:cNvPr>
          <p:cNvSpPr txBox="1"/>
          <p:nvPr/>
        </p:nvSpPr>
        <p:spPr>
          <a:xfrm>
            <a:off x="1338860" y="282019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sec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8AC7A6-C355-0744-B3CD-01A92BD7A271}"/>
              </a:ext>
            </a:extLst>
          </p:cNvPr>
          <p:cNvSpPr txBox="1"/>
          <p:nvPr/>
        </p:nvSpPr>
        <p:spPr>
          <a:xfrm>
            <a:off x="1338860" y="360151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sec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37A2E8-188F-AA41-ABA8-67B878F46679}"/>
              </a:ext>
            </a:extLst>
          </p:cNvPr>
          <p:cNvSpPr txBox="1"/>
          <p:nvPr/>
        </p:nvSpPr>
        <p:spPr>
          <a:xfrm>
            <a:off x="1338860" y="438283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sec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B73D51-B93C-FC47-993C-848832E829CA}"/>
              </a:ext>
            </a:extLst>
          </p:cNvPr>
          <p:cNvSpPr txBox="1"/>
          <p:nvPr/>
        </p:nvSpPr>
        <p:spPr>
          <a:xfrm>
            <a:off x="1363036" y="516818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sec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AB4F8BD8-3138-5947-A69A-B47482C5E6E7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 flipH="1">
            <a:off x="2366684" y="3004867"/>
            <a:ext cx="2205317" cy="781317"/>
          </a:xfrm>
          <a:prstGeom prst="bentConnector5">
            <a:avLst>
              <a:gd name="adj1" fmla="val -10366"/>
              <a:gd name="adj2" fmla="val 50000"/>
              <a:gd name="adj3" fmla="val 110366"/>
            </a:avLst>
          </a:prstGeom>
          <a:ln w="25400"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8030C99A-2A1D-5949-82B9-07B21AAFB130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 flipH="1">
            <a:off x="2366684" y="3786185"/>
            <a:ext cx="2205316" cy="781314"/>
          </a:xfrm>
          <a:prstGeom prst="bentConnector5">
            <a:avLst>
              <a:gd name="adj1" fmla="val -10366"/>
              <a:gd name="adj2" fmla="val 50000"/>
              <a:gd name="adj3" fmla="val 110366"/>
            </a:avLst>
          </a:prstGeom>
          <a:ln w="25400"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0CF26EE-C9CA-F843-A4ED-349D5C928F86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 flipH="1">
            <a:off x="2366684" y="4567500"/>
            <a:ext cx="2205316" cy="781310"/>
          </a:xfrm>
          <a:prstGeom prst="bentConnector5">
            <a:avLst>
              <a:gd name="adj1" fmla="val -10366"/>
              <a:gd name="adj2" fmla="val 50000"/>
              <a:gd name="adj3" fmla="val 110366"/>
            </a:avLst>
          </a:prstGeom>
          <a:ln w="25400"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46EC592-AA2E-D342-9977-5DAFD11E245D}"/>
              </a:ext>
            </a:extLst>
          </p:cNvPr>
          <p:cNvSpPr txBox="1"/>
          <p:nvPr/>
        </p:nvSpPr>
        <p:spPr>
          <a:xfrm>
            <a:off x="331097" y="6306104"/>
            <a:ext cx="697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run tasks from a lower level queue if higher level queues are empty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0F62E2D4-F130-AC46-A7D3-D34E94E96746}"/>
              </a:ext>
            </a:extLst>
          </p:cNvPr>
          <p:cNvSpPr/>
          <p:nvPr/>
        </p:nvSpPr>
        <p:spPr>
          <a:xfrm>
            <a:off x="5127812" y="3189530"/>
            <a:ext cx="770964" cy="222515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4301D-B2DD-784D-AC0D-D27E41EB15D2}"/>
              </a:ext>
            </a:extLst>
          </p:cNvPr>
          <p:cNvSpPr txBox="1"/>
          <p:nvPr/>
        </p:nvSpPr>
        <p:spPr>
          <a:xfrm rot="20818008">
            <a:off x="6065598" y="1433010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Priority Queue</a:t>
            </a:r>
          </a:p>
        </p:txBody>
      </p:sp>
    </p:spTree>
    <p:extLst>
      <p:ext uri="{BB962C8B-B14F-4D97-AF65-F5344CB8AC3E}">
        <p14:creationId xmlns:p14="http://schemas.microsoft.com/office/powerpoint/2010/main" val="254363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324C96-1119-B543-9F4F-95F9BF39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(Priority) Queue Example (also in K8s)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18C9E-4A4A-4C45-94DD-3F2FF449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510" y="1700922"/>
            <a:ext cx="6312983" cy="442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0BB490-8499-164C-8AAE-5AA0187C7D93}"/>
              </a:ext>
            </a:extLst>
          </p:cNvPr>
          <p:cNvSpPr/>
          <p:nvPr/>
        </p:nvSpPr>
        <p:spPr>
          <a:xfrm>
            <a:off x="1246093" y="6229569"/>
            <a:ext cx="578223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https://github.com/kubernetes/kubernetes/blob/master/pkg/scheduler/internal/queue/scheduling_queue.go#L112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10223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D31C8A-5AA9-7A4C-9116-4D62C14D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63988-D078-7E4A-A9FB-19507864B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5" y="2503393"/>
            <a:ext cx="3730751" cy="2906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D3D2FE1-BC1C-4F40-ACB7-92F38754343E}"/>
              </a:ext>
            </a:extLst>
          </p:cNvPr>
          <p:cNvSpPr txBox="1">
            <a:spLocks/>
          </p:cNvSpPr>
          <p:nvPr/>
        </p:nvSpPr>
        <p:spPr>
          <a:xfrm>
            <a:off x="473895" y="1750919"/>
            <a:ext cx="8196210" cy="14188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Now let’s talk about implementation</a:t>
            </a:r>
          </a:p>
          <a:p>
            <a:endParaRPr lang="en-US" dirty="0"/>
          </a:p>
          <a:p>
            <a:r>
              <a:rPr lang="en-US" dirty="0"/>
              <a:t>Possible options? 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2F27C25-5575-1440-BB5C-79E95C3B875D}"/>
              </a:ext>
            </a:extLst>
          </p:cNvPr>
          <p:cNvSpPr txBox="1">
            <a:spLocks/>
          </p:cNvSpPr>
          <p:nvPr/>
        </p:nvSpPr>
        <p:spPr>
          <a:xfrm>
            <a:off x="473895" y="3407335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Array</a:t>
            </a:r>
          </a:p>
          <a:p>
            <a:pPr lvl="2"/>
            <a:r>
              <a:rPr lang="en-US" dirty="0"/>
              <a:t>Primitive array T **</a:t>
            </a:r>
          </a:p>
          <a:p>
            <a:pPr lvl="2"/>
            <a:r>
              <a:rPr lang="en-US" dirty="0"/>
              <a:t>std::vector&lt;T*&gt;</a:t>
            </a:r>
          </a:p>
          <a:p>
            <a:pPr lvl="2"/>
            <a:r>
              <a:rPr lang="en-US" dirty="0"/>
              <a:t>Pros &amp; cons?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7E6336E-9BC1-A845-B265-0B9B30AC1280}"/>
              </a:ext>
            </a:extLst>
          </p:cNvPr>
          <p:cNvSpPr txBox="1">
            <a:spLocks/>
          </p:cNvSpPr>
          <p:nvPr/>
        </p:nvSpPr>
        <p:spPr>
          <a:xfrm>
            <a:off x="486346" y="5106147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List (single linked list)</a:t>
            </a:r>
          </a:p>
          <a:p>
            <a:pPr lvl="2"/>
            <a:r>
              <a:rPr lang="en-US" dirty="0"/>
              <a:t>Pros &amp; cons?</a:t>
            </a:r>
          </a:p>
        </p:txBody>
      </p:sp>
    </p:spTree>
    <p:extLst>
      <p:ext uri="{BB962C8B-B14F-4D97-AF65-F5344CB8AC3E}">
        <p14:creationId xmlns:p14="http://schemas.microsoft.com/office/powerpoint/2010/main" val="368943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E020F-309D-A94D-865A-FA951DD8C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040" y="1039906"/>
            <a:ext cx="4047788" cy="4796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2115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 </a:t>
            </a:r>
          </a:p>
          <a:p>
            <a:pPr marL="0" indent="0">
              <a:buNone/>
            </a:pPr>
            <a:r>
              <a:rPr lang="en-US" dirty="0"/>
              <a:t>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4EC89-D4EB-7047-BB8E-E92E86AC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843" y="657364"/>
            <a:ext cx="6215672" cy="582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738BB8-ACB2-934B-A03B-38BAFA0AD098}"/>
              </a:ext>
            </a:extLst>
          </p:cNvPr>
          <p:cNvGrpSpPr/>
          <p:nvPr/>
        </p:nvGrpSpPr>
        <p:grpSpPr>
          <a:xfrm>
            <a:off x="5172636" y="1429451"/>
            <a:ext cx="3524045" cy="439822"/>
            <a:chOff x="1057239" y="2141050"/>
            <a:chExt cx="7254765" cy="90543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746BE2-F5A6-814F-B14E-F592B7C29F8A}"/>
                </a:ext>
              </a:extLst>
            </p:cNvPr>
            <p:cNvGrpSpPr/>
            <p:nvPr/>
          </p:nvGrpSpPr>
          <p:grpSpPr>
            <a:xfrm>
              <a:off x="1057239" y="2141053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8B61DF-DECB-3740-915D-C8C5E38763D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accent4">
                        <a:lumMod val="50000"/>
                      </a:schemeClr>
                    </a:solidFill>
                  </a:rPr>
                  <a:t>val</a:t>
                </a:r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 =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E36D53-5A26-DE4B-B2C5-7BC58567567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66FDF14-6BF6-BE48-B1E0-01F6DD2D2425}"/>
                </a:ext>
              </a:extLst>
            </p:cNvPr>
            <p:cNvGrpSpPr/>
            <p:nvPr/>
          </p:nvGrpSpPr>
          <p:grpSpPr>
            <a:xfrm>
              <a:off x="3190839" y="2141052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750DE9-33B7-3241-B31B-DE71F1E1BCF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accent4">
                        <a:lumMod val="50000"/>
                      </a:schemeClr>
                    </a:solidFill>
                  </a:rPr>
                  <a:t>val</a:t>
                </a:r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 =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53B4EB-263A-2145-BD1F-1C22D741317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AB4DDF0-DEEC-D24E-A22A-1E4FF53CB4B2}"/>
                </a:ext>
              </a:extLst>
            </p:cNvPr>
            <p:cNvCxnSpPr>
              <a:cxnSpLocks/>
              <a:stCxn id="8" idx="2"/>
              <a:endCxn id="10" idx="1"/>
            </p:cNvCxnSpPr>
            <p:nvPr/>
          </p:nvCxnSpPr>
          <p:spPr>
            <a:xfrm>
              <a:off x="2653556" y="2593770"/>
              <a:ext cx="537283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B7B5184-7B28-9F4C-9499-14FB400B38CE}"/>
                </a:ext>
              </a:extLst>
            </p:cNvPr>
            <p:cNvCxnSpPr>
              <a:cxnSpLocks/>
            </p:cNvCxnSpPr>
            <p:nvPr/>
          </p:nvCxnSpPr>
          <p:spPr>
            <a:xfrm>
              <a:off x="4787154" y="2580126"/>
              <a:ext cx="537283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E2BB3F-FA17-C540-9BB8-D1AAE0150054}"/>
                </a:ext>
              </a:extLst>
            </p:cNvPr>
            <p:cNvSpPr txBox="1"/>
            <p:nvPr/>
          </p:nvSpPr>
          <p:spPr>
            <a:xfrm>
              <a:off x="7522640" y="2373486"/>
              <a:ext cx="789364" cy="506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65000"/>
                    </a:schemeClr>
                  </a:solidFill>
                </a:rPr>
                <a:t>end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7AAB85-B90C-EF43-8EFF-0DF0E8804637}"/>
                </a:ext>
              </a:extLst>
            </p:cNvPr>
            <p:cNvGrpSpPr/>
            <p:nvPr/>
          </p:nvGrpSpPr>
          <p:grpSpPr>
            <a:xfrm>
              <a:off x="5324437" y="2141050"/>
              <a:ext cx="1596316" cy="905435"/>
              <a:chOff x="671756" y="4177553"/>
              <a:chExt cx="1596316" cy="90543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A4D30BE-9767-0046-994D-6E33133C1FF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F19C41D-161D-3645-B1EB-F5E55E2E9D2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C2B74B4-CE7A-8F46-AAC0-A3F26473566D}"/>
                </a:ext>
              </a:extLst>
            </p:cNvPr>
            <p:cNvCxnSpPr>
              <a:cxnSpLocks/>
            </p:cNvCxnSpPr>
            <p:nvPr/>
          </p:nvCxnSpPr>
          <p:spPr>
            <a:xfrm>
              <a:off x="6920752" y="2580126"/>
              <a:ext cx="537283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5DB043-D149-5441-BECF-0E983F0B371D}"/>
              </a:ext>
            </a:extLst>
          </p:cNvPr>
          <p:cNvCxnSpPr>
            <a:cxnSpLocks/>
          </p:cNvCxnSpPr>
          <p:nvPr/>
        </p:nvCxnSpPr>
        <p:spPr>
          <a:xfrm>
            <a:off x="4374776" y="1105778"/>
            <a:ext cx="609600" cy="257731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9EE3EDE-9309-164A-A717-C052D77F02AD}"/>
              </a:ext>
            </a:extLst>
          </p:cNvPr>
          <p:cNvGrpSpPr/>
          <p:nvPr/>
        </p:nvGrpSpPr>
        <p:grpSpPr>
          <a:xfrm>
            <a:off x="5222441" y="2367318"/>
            <a:ext cx="3524045" cy="722812"/>
            <a:chOff x="5222441" y="2367318"/>
            <a:chExt cx="3524045" cy="72281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F8B4080-21E5-1648-81D5-D430DEED4950}"/>
                </a:ext>
              </a:extLst>
            </p:cNvPr>
            <p:cNvGrpSpPr/>
            <p:nvPr/>
          </p:nvGrpSpPr>
          <p:grpSpPr>
            <a:xfrm>
              <a:off x="5222441" y="2498685"/>
              <a:ext cx="775420" cy="439821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25FF63C-8C36-5A41-945B-8C104A86CB3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A7D1576-B165-6042-AE1D-D37D56F53BB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16E336E-7811-3A47-AD72-4273922867D5}"/>
                </a:ext>
              </a:extLst>
            </p:cNvPr>
            <p:cNvGrpSpPr/>
            <p:nvPr/>
          </p:nvGrpSpPr>
          <p:grpSpPr>
            <a:xfrm>
              <a:off x="6258850" y="2498685"/>
              <a:ext cx="775420" cy="439821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587FAC6-D3DC-1F4E-A43F-B659AF8663F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22B601D-7257-DE4D-A234-B0F1C8958A7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CCD67BC-843E-004C-88B2-77C68B02A790}"/>
                </a:ext>
              </a:extLst>
            </p:cNvPr>
            <p:cNvCxnSpPr>
              <a:cxnSpLocks/>
              <a:stCxn id="54" idx="2"/>
              <a:endCxn id="51" idx="1"/>
            </p:cNvCxnSpPr>
            <p:nvPr/>
          </p:nvCxnSpPr>
          <p:spPr>
            <a:xfrm>
              <a:off x="5997861" y="2718595"/>
              <a:ext cx="260988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8E2FE35-1641-3947-B398-62B321570B02}"/>
                </a:ext>
              </a:extLst>
            </p:cNvPr>
            <p:cNvCxnSpPr>
              <a:cxnSpLocks/>
            </p:cNvCxnSpPr>
            <p:nvPr/>
          </p:nvCxnSpPr>
          <p:spPr>
            <a:xfrm>
              <a:off x="7034269" y="2711968"/>
              <a:ext cx="260988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9567269-413E-3C4F-9A18-FF20DB4F1101}"/>
                </a:ext>
              </a:extLst>
            </p:cNvPr>
            <p:cNvSpPr txBox="1"/>
            <p:nvPr/>
          </p:nvSpPr>
          <p:spPr>
            <a:xfrm>
              <a:off x="8363048" y="2611591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65000"/>
                    </a:schemeClr>
                  </a:solidFill>
                </a:rPr>
                <a:t>end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1BC12EE-5A7B-A044-9B02-4AC8457869C4}"/>
                </a:ext>
              </a:extLst>
            </p:cNvPr>
            <p:cNvGrpSpPr/>
            <p:nvPr/>
          </p:nvGrpSpPr>
          <p:grpSpPr>
            <a:xfrm>
              <a:off x="7295258" y="2498684"/>
              <a:ext cx="775420" cy="439821"/>
              <a:chOff x="671756" y="4177553"/>
              <a:chExt cx="1596316" cy="905435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B754886-5DB5-DA42-BC29-8D7333CDA41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5FC38AC-BFE3-B547-9140-E4EC8BE0574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7281F97-0455-264B-B171-D379DBF9FC0B}"/>
                </a:ext>
              </a:extLst>
            </p:cNvPr>
            <p:cNvCxnSpPr>
              <a:cxnSpLocks/>
            </p:cNvCxnSpPr>
            <p:nvPr/>
          </p:nvCxnSpPr>
          <p:spPr>
            <a:xfrm>
              <a:off x="8070677" y="2711968"/>
              <a:ext cx="260988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64EEB67-35E9-154E-A0E0-0D47DE855DCD}"/>
                    </a:ext>
                  </a:extLst>
                </p14:cNvPr>
                <p14:cNvContentPartPr/>
                <p14:nvPr/>
              </p14:nvContentPartPr>
              <p14:xfrm>
                <a:off x="5257010" y="2367318"/>
                <a:ext cx="709468" cy="722812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64EEB67-35E9-154E-A0E0-0D47DE855D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48011" y="2358319"/>
                  <a:ext cx="727106" cy="74045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8B5CAE4-BBFD-4343-8CDC-11C432D922EC}"/>
              </a:ext>
            </a:extLst>
          </p:cNvPr>
          <p:cNvCxnSpPr>
            <a:cxnSpLocks/>
          </p:cNvCxnSpPr>
          <p:nvPr/>
        </p:nvCxnSpPr>
        <p:spPr>
          <a:xfrm>
            <a:off x="4374776" y="2185139"/>
            <a:ext cx="609600" cy="257731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05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165309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2716638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267967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3819296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370625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4921954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6483CB-E93A-D144-9921-62D5A67A793E}"/>
              </a:ext>
            </a:extLst>
          </p:cNvPr>
          <p:cNvCxnSpPr>
            <a:cxnSpLocks/>
          </p:cNvCxnSpPr>
          <p:nvPr/>
        </p:nvCxnSpPr>
        <p:spPr>
          <a:xfrm>
            <a:off x="5156542" y="2998116"/>
            <a:ext cx="0" cy="70528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8485F8-4CEB-9C4E-960E-FD9FB886431D}"/>
              </a:ext>
            </a:extLst>
          </p:cNvPr>
          <p:cNvSpPr txBox="1"/>
          <p:nvPr/>
        </p:nvSpPr>
        <p:spPr>
          <a:xfrm>
            <a:off x="4572000" y="257324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60ECD-8077-BE46-9508-4B0CC9CB970D}"/>
              </a:ext>
            </a:extLst>
          </p:cNvPr>
          <p:cNvCxnSpPr>
            <a:cxnSpLocks/>
          </p:cNvCxnSpPr>
          <p:nvPr/>
        </p:nvCxnSpPr>
        <p:spPr>
          <a:xfrm flipV="1">
            <a:off x="2440973" y="4474365"/>
            <a:ext cx="0" cy="698269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F7AD49-BE9E-4A48-AF54-33C7216B328E}"/>
              </a:ext>
            </a:extLst>
          </p:cNvPr>
          <p:cNvSpPr txBox="1"/>
          <p:nvPr/>
        </p:nvSpPr>
        <p:spPr>
          <a:xfrm>
            <a:off x="1931859" y="521754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</a:t>
            </a:r>
          </a:p>
        </p:txBody>
      </p:sp>
    </p:spTree>
    <p:extLst>
      <p:ext uri="{BB962C8B-B14F-4D97-AF65-F5344CB8AC3E}">
        <p14:creationId xmlns:p14="http://schemas.microsoft.com/office/powerpoint/2010/main" val="1688296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320107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320107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97898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978986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756892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AFA3BD-88A6-E34D-AFCC-B5E665AECBF5}"/>
              </a:ext>
            </a:extLst>
          </p:cNvPr>
          <p:cNvGrpSpPr/>
          <p:nvPr/>
        </p:nvGrpSpPr>
        <p:grpSpPr>
          <a:xfrm>
            <a:off x="2774909" y="4756892"/>
            <a:ext cx="3307974" cy="430306"/>
            <a:chOff x="2658367" y="5205128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658367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209696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761025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312354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4863683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415012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5651586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A0343C-7DA2-D646-BA65-FE0FD055260C}"/>
              </a:ext>
            </a:extLst>
          </p:cNvPr>
          <p:cNvGrpSpPr/>
          <p:nvPr/>
        </p:nvGrpSpPr>
        <p:grpSpPr>
          <a:xfrm>
            <a:off x="2774909" y="5651586"/>
            <a:ext cx="3307974" cy="430306"/>
            <a:chOff x="2658367" y="6099822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658367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209696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761025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312354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863683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415012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73A2234-B148-784A-AD7C-E6AB09B12B81}"/>
              </a:ext>
            </a:extLst>
          </p:cNvPr>
          <p:cNvSpPr txBox="1"/>
          <p:nvPr/>
        </p:nvSpPr>
        <p:spPr>
          <a:xfrm>
            <a:off x="6050848" y="583625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245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33" grpId="0"/>
      <p:bldP spid="40" grpId="0"/>
      <p:bldP spid="5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29605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296059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5589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558999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1579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068B0D-F1ED-804B-A493-8D7757941751}"/>
              </a:ext>
            </a:extLst>
          </p:cNvPr>
          <p:cNvSpPr/>
          <p:nvPr/>
        </p:nvSpPr>
        <p:spPr>
          <a:xfrm>
            <a:off x="2774909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F67F5C-9E6E-4645-9AB6-B9CC5CB9467B}"/>
              </a:ext>
            </a:extLst>
          </p:cNvPr>
          <p:cNvSpPr/>
          <p:nvPr/>
        </p:nvSpPr>
        <p:spPr>
          <a:xfrm>
            <a:off x="3326238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EF0A9A-AFA7-B14D-9E20-4E9E2CF79FFE}"/>
              </a:ext>
            </a:extLst>
          </p:cNvPr>
          <p:cNvSpPr/>
          <p:nvPr/>
        </p:nvSpPr>
        <p:spPr>
          <a:xfrm>
            <a:off x="3877567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AFED9D-E1B1-4E48-B0EA-C00B04AB947E}"/>
              </a:ext>
            </a:extLst>
          </p:cNvPr>
          <p:cNvSpPr/>
          <p:nvPr/>
        </p:nvSpPr>
        <p:spPr>
          <a:xfrm>
            <a:off x="4428896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404EC-40D4-4046-B99F-33D9F3500F39}"/>
              </a:ext>
            </a:extLst>
          </p:cNvPr>
          <p:cNvSpPr/>
          <p:nvPr/>
        </p:nvSpPr>
        <p:spPr>
          <a:xfrm>
            <a:off x="4980225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2D920B-5FB0-CD42-BF2A-20019E76ACD3}"/>
              </a:ext>
            </a:extLst>
          </p:cNvPr>
          <p:cNvSpPr/>
          <p:nvPr/>
        </p:nvSpPr>
        <p:spPr>
          <a:xfrm>
            <a:off x="5531554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47563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A2253C-1359-064F-A523-03F48237D10D}"/>
              </a:ext>
            </a:extLst>
          </p:cNvPr>
          <p:cNvGrpSpPr/>
          <p:nvPr/>
        </p:nvGrpSpPr>
        <p:grpSpPr>
          <a:xfrm>
            <a:off x="2774909" y="4756345"/>
            <a:ext cx="3307974" cy="430306"/>
            <a:chOff x="2774909" y="4756345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774909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326238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877567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428896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980225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531554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377901" y="5416264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enqueue(8)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CA385F-6035-834B-B06D-B42DCC7241C0}"/>
              </a:ext>
            </a:extLst>
          </p:cNvPr>
          <p:cNvGrpSpPr/>
          <p:nvPr/>
        </p:nvGrpSpPr>
        <p:grpSpPr>
          <a:xfrm>
            <a:off x="2774909" y="5416264"/>
            <a:ext cx="3307974" cy="430306"/>
            <a:chOff x="2774909" y="5416264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774909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326238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877567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428896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4980225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531554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257365" y="547723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</p:spTree>
    <p:extLst>
      <p:ext uri="{BB962C8B-B14F-4D97-AF65-F5344CB8AC3E}">
        <p14:creationId xmlns:p14="http://schemas.microsoft.com/office/powerpoint/2010/main" val="22174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07486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CD96D8-7EA7-B54F-8297-7A226568A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545" y="2556212"/>
            <a:ext cx="4533900" cy="382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2483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476512" y="24310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DA62F2-F8E7-AC41-B982-B9E69472DAC8}"/>
              </a:ext>
            </a:extLst>
          </p:cNvPr>
          <p:cNvGrpSpPr/>
          <p:nvPr/>
        </p:nvGrpSpPr>
        <p:grpSpPr>
          <a:xfrm>
            <a:off x="2873520" y="2431039"/>
            <a:ext cx="3307974" cy="430306"/>
            <a:chOff x="2873520" y="2431039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873520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424849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976178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527507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5078836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630165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476512" y="30294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5EA723-D83B-FA49-8AC3-01FB9F04277F}"/>
              </a:ext>
            </a:extLst>
          </p:cNvPr>
          <p:cNvGrpSpPr/>
          <p:nvPr/>
        </p:nvGrpSpPr>
        <p:grpSpPr>
          <a:xfrm>
            <a:off x="2873520" y="3029439"/>
            <a:ext cx="3307974" cy="430306"/>
            <a:chOff x="2873520" y="3029439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873520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424849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976178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527507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5078836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630165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476512" y="3689358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enqueue(8)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D3C26C-DC39-A346-808F-11626736EB4D}"/>
              </a:ext>
            </a:extLst>
          </p:cNvPr>
          <p:cNvGrpSpPr/>
          <p:nvPr/>
        </p:nvGrpSpPr>
        <p:grpSpPr>
          <a:xfrm>
            <a:off x="2873520" y="3689358"/>
            <a:ext cx="3307974" cy="430306"/>
            <a:chOff x="2873520" y="3689358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873520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424849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976178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527507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5078836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630165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355976" y="375033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32782-BBC3-B24C-84E4-6FFE8393EB12}"/>
              </a:ext>
            </a:extLst>
          </p:cNvPr>
          <p:cNvSpPr txBox="1"/>
          <p:nvPr/>
        </p:nvSpPr>
        <p:spPr>
          <a:xfrm>
            <a:off x="1476512" y="434927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CC8C36-A9C4-034B-8307-CE4FE11AD2A5}"/>
              </a:ext>
            </a:extLst>
          </p:cNvPr>
          <p:cNvGrpSpPr/>
          <p:nvPr/>
        </p:nvGrpSpPr>
        <p:grpSpPr>
          <a:xfrm>
            <a:off x="2873520" y="4349276"/>
            <a:ext cx="3307974" cy="430306"/>
            <a:chOff x="2873520" y="4349276"/>
            <a:chExt cx="3307974" cy="43030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9D2BEB-BFC3-8644-B8A1-F0EB1B1AC04D}"/>
                </a:ext>
              </a:extLst>
            </p:cNvPr>
            <p:cNvSpPr/>
            <p:nvPr/>
          </p:nvSpPr>
          <p:spPr>
            <a:xfrm>
              <a:off x="2873520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0F592D4-F231-D044-8097-04C5B4F2EC6B}"/>
                </a:ext>
              </a:extLst>
            </p:cNvPr>
            <p:cNvSpPr/>
            <p:nvPr/>
          </p:nvSpPr>
          <p:spPr>
            <a:xfrm>
              <a:off x="3424849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4F9BA1-0E77-4D4C-AB4B-7B387A6FE315}"/>
                </a:ext>
              </a:extLst>
            </p:cNvPr>
            <p:cNvSpPr/>
            <p:nvPr/>
          </p:nvSpPr>
          <p:spPr>
            <a:xfrm>
              <a:off x="3976178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8BA4EC2-C65F-184D-8068-E33C66927B30}"/>
                </a:ext>
              </a:extLst>
            </p:cNvPr>
            <p:cNvSpPr/>
            <p:nvPr/>
          </p:nvSpPr>
          <p:spPr>
            <a:xfrm>
              <a:off x="4527507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78CB1BC-A357-F449-A35D-3E0CD8C4841B}"/>
                </a:ext>
              </a:extLst>
            </p:cNvPr>
            <p:cNvSpPr/>
            <p:nvPr/>
          </p:nvSpPr>
          <p:spPr>
            <a:xfrm>
              <a:off x="5078836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C2A6D4E-58CB-4641-B200-2B53C8701FC1}"/>
                </a:ext>
              </a:extLst>
            </p:cNvPr>
            <p:cNvSpPr/>
            <p:nvPr/>
          </p:nvSpPr>
          <p:spPr>
            <a:xfrm>
              <a:off x="5630165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53A2F83-54D1-974B-B319-7BC438106916}"/>
              </a:ext>
            </a:extLst>
          </p:cNvPr>
          <p:cNvSpPr txBox="1"/>
          <p:nvPr/>
        </p:nvSpPr>
        <p:spPr>
          <a:xfrm>
            <a:off x="1160853" y="509770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 x 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ADBBD6-366D-DB45-89E8-3463C1871CD8}"/>
              </a:ext>
            </a:extLst>
          </p:cNvPr>
          <p:cNvGrpSpPr/>
          <p:nvPr/>
        </p:nvGrpSpPr>
        <p:grpSpPr>
          <a:xfrm>
            <a:off x="2918013" y="5086578"/>
            <a:ext cx="3307974" cy="430306"/>
            <a:chOff x="2918013" y="5086578"/>
            <a:chExt cx="3307974" cy="43030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4A73823-E7B9-8B4F-B5C8-BE8FD7C2098D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FAC7F24-9986-B54E-8219-86675DF22A5D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8</a:t>
              </a:r>
              <a:r>
                <a:rPr lang="en-US" dirty="0">
                  <a:solidFill>
                    <a:schemeClr val="tx1"/>
                  </a:solidFill>
                </a:rPr>
                <a:t>/</a:t>
              </a:r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6E7D3C-D3E5-9446-8397-21A85FF51EE5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5CE859-D319-2E4E-BA6A-868626B465A6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715E91A-CF76-3042-B4DD-D9B37509FF32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B5D4AC-3122-2842-B0F9-EF65D327250C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E095B5F-AE40-9349-8146-408515556D13}"/>
              </a:ext>
            </a:extLst>
          </p:cNvPr>
          <p:cNvSpPr txBox="1"/>
          <p:nvPr/>
        </p:nvSpPr>
        <p:spPr>
          <a:xfrm>
            <a:off x="1340147" y="574228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BB95F46-F479-BE44-97C1-42E0044F9A90}"/>
              </a:ext>
            </a:extLst>
          </p:cNvPr>
          <p:cNvGrpSpPr/>
          <p:nvPr/>
        </p:nvGrpSpPr>
        <p:grpSpPr>
          <a:xfrm>
            <a:off x="2918013" y="5742282"/>
            <a:ext cx="3307974" cy="430306"/>
            <a:chOff x="2918013" y="5086578"/>
            <a:chExt cx="3307974" cy="43030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BCD38F1-F3E9-A145-A26F-39ADB5B0954C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E23F373-95FC-AF42-8098-B1FA48E65F55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1EC2D29-63B9-5A4F-B06C-B66D51153DAB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AC860F8-B3AD-854F-BE7C-E4775B2071BF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9158A3E-3246-6C4E-80EE-85F42FE50F4E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8638F2E-E9C4-4C42-A797-AE71B01F2382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AC888E2-19B7-A14D-A63B-F2C6CF9520D2}"/>
              </a:ext>
            </a:extLst>
          </p:cNvPr>
          <p:cNvSpPr txBox="1"/>
          <p:nvPr/>
        </p:nvSpPr>
        <p:spPr>
          <a:xfrm>
            <a:off x="6355976" y="5803255"/>
            <a:ext cx="78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133838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4" grpId="0"/>
      <p:bldP spid="78" grpId="0"/>
      <p:bldP spid="8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859192" y="4166467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27EE3D-F3BC-794D-BE37-1B04424C90B3}"/>
              </a:ext>
            </a:extLst>
          </p:cNvPr>
          <p:cNvSpPr/>
          <p:nvPr/>
        </p:nvSpPr>
        <p:spPr>
          <a:xfrm>
            <a:off x="2803341" y="2994782"/>
            <a:ext cx="822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endIdx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A9D1C4D-6C0B-014D-9F08-4C0403133B34}"/>
              </a:ext>
            </a:extLst>
          </p:cNvPr>
          <p:cNvCxnSpPr>
            <a:cxnSpLocks/>
          </p:cNvCxnSpPr>
          <p:nvPr/>
        </p:nvCxnSpPr>
        <p:spPr>
          <a:xfrm>
            <a:off x="3303578" y="3343179"/>
            <a:ext cx="0" cy="70528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23AA8A-31D3-AE4D-A498-71739298C42A}"/>
              </a:ext>
            </a:extLst>
          </p:cNvPr>
          <p:cNvSpPr/>
          <p:nvPr/>
        </p:nvSpPr>
        <p:spPr>
          <a:xfrm>
            <a:off x="1274854" y="5523488"/>
            <a:ext cx="929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frontIdx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DFEA3A-DA2A-EA46-91C4-70A29F686D85}"/>
              </a:ext>
            </a:extLst>
          </p:cNvPr>
          <p:cNvCxnSpPr>
            <a:cxnSpLocks/>
          </p:cNvCxnSpPr>
          <p:nvPr/>
        </p:nvCxnSpPr>
        <p:spPr>
          <a:xfrm flipV="1">
            <a:off x="1708598" y="4747903"/>
            <a:ext cx="0" cy="698269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1D71B40-79E1-FC4A-A534-0A2FEEC4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51" y="699679"/>
            <a:ext cx="2932393" cy="30130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3E98CAA-A9F3-2044-856B-92CAC3586C10}"/>
              </a:ext>
            </a:extLst>
          </p:cNvPr>
          <p:cNvSpPr/>
          <p:nvPr/>
        </p:nvSpPr>
        <p:spPr>
          <a:xfrm>
            <a:off x="6365592" y="3712713"/>
            <a:ext cx="25779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https://hyperskill.org/learn/step/5355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0349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5C128-9D2D-3840-AFD0-6376C1B8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115" y="1081955"/>
            <a:ext cx="5065073" cy="532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3246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A0D28-0833-FA46-B3D3-9A2E1E2EB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78"/>
          <a:stretch/>
        </p:blipFill>
        <p:spPr>
          <a:xfrm>
            <a:off x="3963348" y="1485022"/>
            <a:ext cx="4748732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CACD3D4F-CD32-2B49-955C-707D5F8920F5}"/>
              </a:ext>
            </a:extLst>
          </p:cNvPr>
          <p:cNvSpPr txBox="1"/>
          <p:nvPr/>
        </p:nvSpPr>
        <p:spPr>
          <a:xfrm>
            <a:off x="493059" y="6117157"/>
            <a:ext cx="220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C++ mod(%) operator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BE684-7413-DD4C-92CE-7B30152C9A27}"/>
              </a:ext>
            </a:extLst>
          </p:cNvPr>
          <p:cNvSpPr txBox="1"/>
          <p:nvPr/>
        </p:nvSpPr>
        <p:spPr>
          <a:xfrm>
            <a:off x="995083" y="3290047"/>
            <a:ext cx="10278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0 % 4 = 0</a:t>
            </a:r>
          </a:p>
          <a:p>
            <a:r>
              <a:rPr lang="en-US" dirty="0"/>
              <a:t>1 % 4 = 1</a:t>
            </a:r>
          </a:p>
          <a:p>
            <a:r>
              <a:rPr lang="en-US" dirty="0"/>
              <a:t>2 % 4 = 2</a:t>
            </a:r>
          </a:p>
          <a:p>
            <a:r>
              <a:rPr lang="en-US" dirty="0"/>
              <a:t>3 % 4 = 3</a:t>
            </a:r>
          </a:p>
          <a:p>
            <a:r>
              <a:rPr lang="en-US" dirty="0"/>
              <a:t>4 % 4 = 0</a:t>
            </a:r>
          </a:p>
          <a:p>
            <a:r>
              <a:rPr lang="en-US" dirty="0"/>
              <a:t>5 % 4 = 1</a:t>
            </a:r>
          </a:p>
          <a:p>
            <a:r>
              <a:rPr lang="en-US" dirty="0"/>
              <a:t>6 % 4 = 2</a:t>
            </a:r>
          </a:p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2655443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9DDFB9-7994-6542-952B-3253E6F27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70" y="1102837"/>
            <a:ext cx="5524500" cy="492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3B5D324-39B6-7140-837C-ED36373E5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4" y="1558889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queue test</a:t>
            </a:r>
          </a:p>
        </p:txBody>
      </p:sp>
    </p:spTree>
    <p:extLst>
      <p:ext uri="{BB962C8B-B14F-4D97-AF65-F5344CB8AC3E}">
        <p14:creationId xmlns:p14="http://schemas.microsoft.com/office/powerpoint/2010/main" val="2387081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queue test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EF0A9A-AFA7-B14D-9E20-4E9E2CF79FFE}"/>
              </a:ext>
            </a:extLst>
          </p:cNvPr>
          <p:cNvSpPr/>
          <p:nvPr/>
        </p:nvSpPr>
        <p:spPr>
          <a:xfrm>
            <a:off x="3976178" y="24310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AFED9D-E1B1-4E48-B0EA-C00B04AB947E}"/>
              </a:ext>
            </a:extLst>
          </p:cNvPr>
          <p:cNvSpPr/>
          <p:nvPr/>
        </p:nvSpPr>
        <p:spPr>
          <a:xfrm>
            <a:off x="4527507" y="24310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404EC-40D4-4046-B99F-33D9F3500F39}"/>
              </a:ext>
            </a:extLst>
          </p:cNvPr>
          <p:cNvSpPr/>
          <p:nvPr/>
        </p:nvSpPr>
        <p:spPr>
          <a:xfrm>
            <a:off x="5078836" y="24310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2D920B-5FB0-CD42-BF2A-20019E76ACD3}"/>
              </a:ext>
            </a:extLst>
          </p:cNvPr>
          <p:cNvSpPr/>
          <p:nvPr/>
        </p:nvSpPr>
        <p:spPr>
          <a:xfrm>
            <a:off x="5630165" y="24310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1CAFB12-4B02-5742-AF3A-89FE53977EA1}"/>
              </a:ext>
            </a:extLst>
          </p:cNvPr>
          <p:cNvSpPr txBox="1"/>
          <p:nvPr/>
        </p:nvSpPr>
        <p:spPr>
          <a:xfrm>
            <a:off x="2390912" y="310576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70A8D73-2130-0444-B342-AF8DB54E5054}"/>
              </a:ext>
            </a:extLst>
          </p:cNvPr>
          <p:cNvSpPr/>
          <p:nvPr/>
        </p:nvSpPr>
        <p:spPr>
          <a:xfrm>
            <a:off x="3976178" y="308136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897F53E-1BAE-2543-8740-D488352E7AAC}"/>
              </a:ext>
            </a:extLst>
          </p:cNvPr>
          <p:cNvSpPr/>
          <p:nvPr/>
        </p:nvSpPr>
        <p:spPr>
          <a:xfrm>
            <a:off x="4527507" y="308136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EEAFDFE-962C-B648-BFB1-3E169589DFE8}"/>
              </a:ext>
            </a:extLst>
          </p:cNvPr>
          <p:cNvSpPr/>
          <p:nvPr/>
        </p:nvSpPr>
        <p:spPr>
          <a:xfrm>
            <a:off x="5078836" y="308136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71521B-0A2A-C149-86DE-FA5D2CC5D493}"/>
              </a:ext>
            </a:extLst>
          </p:cNvPr>
          <p:cNvSpPr/>
          <p:nvPr/>
        </p:nvSpPr>
        <p:spPr>
          <a:xfrm>
            <a:off x="5630165" y="308136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6F680F3-6DE6-814E-9FA1-6626864B60B3}"/>
              </a:ext>
            </a:extLst>
          </p:cNvPr>
          <p:cNvSpPr txBox="1"/>
          <p:nvPr/>
        </p:nvSpPr>
        <p:spPr>
          <a:xfrm>
            <a:off x="2390912" y="372298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E8F81E2-1859-B640-91CC-037614E3AD22}"/>
              </a:ext>
            </a:extLst>
          </p:cNvPr>
          <p:cNvSpPr/>
          <p:nvPr/>
        </p:nvSpPr>
        <p:spPr>
          <a:xfrm>
            <a:off x="3976178" y="369858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9381663-67FD-1E4E-8049-1B2E266785F3}"/>
              </a:ext>
            </a:extLst>
          </p:cNvPr>
          <p:cNvSpPr/>
          <p:nvPr/>
        </p:nvSpPr>
        <p:spPr>
          <a:xfrm>
            <a:off x="4527507" y="369858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491E7C3-B068-E142-B113-B38A935E84EF}"/>
              </a:ext>
            </a:extLst>
          </p:cNvPr>
          <p:cNvSpPr/>
          <p:nvPr/>
        </p:nvSpPr>
        <p:spPr>
          <a:xfrm>
            <a:off x="5078836" y="369858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ADC9B89-8871-CC4A-9207-94A53F4D09E1}"/>
              </a:ext>
            </a:extLst>
          </p:cNvPr>
          <p:cNvSpPr/>
          <p:nvPr/>
        </p:nvSpPr>
        <p:spPr>
          <a:xfrm>
            <a:off x="5630165" y="369858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49BAA6-46A7-8F4F-ACFA-64859E2CAB87}"/>
              </a:ext>
            </a:extLst>
          </p:cNvPr>
          <p:cNvSpPr txBox="1"/>
          <p:nvPr/>
        </p:nvSpPr>
        <p:spPr>
          <a:xfrm>
            <a:off x="2390912" y="436460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B5EE058-BC1E-C748-84A0-314AF454C2AC}"/>
              </a:ext>
            </a:extLst>
          </p:cNvPr>
          <p:cNvSpPr/>
          <p:nvPr/>
        </p:nvSpPr>
        <p:spPr>
          <a:xfrm>
            <a:off x="3976178" y="434020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BCE77B5-1BDC-CA4A-81CF-B1E1071318A0}"/>
              </a:ext>
            </a:extLst>
          </p:cNvPr>
          <p:cNvSpPr/>
          <p:nvPr/>
        </p:nvSpPr>
        <p:spPr>
          <a:xfrm>
            <a:off x="4527507" y="434020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710AC93-9EF5-3149-9D4E-BD75D5A291D5}"/>
              </a:ext>
            </a:extLst>
          </p:cNvPr>
          <p:cNvSpPr/>
          <p:nvPr/>
        </p:nvSpPr>
        <p:spPr>
          <a:xfrm>
            <a:off x="5078836" y="434020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C173680-E472-1548-8C31-7B89D2C98D15}"/>
              </a:ext>
            </a:extLst>
          </p:cNvPr>
          <p:cNvSpPr/>
          <p:nvPr/>
        </p:nvSpPr>
        <p:spPr>
          <a:xfrm>
            <a:off x="5630165" y="434020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8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0394DFD-6A8F-114B-9C62-EA764E8C9753}"/>
              </a:ext>
            </a:extLst>
          </p:cNvPr>
          <p:cNvSpPr txBox="1"/>
          <p:nvPr/>
        </p:nvSpPr>
        <p:spPr>
          <a:xfrm>
            <a:off x="2211455" y="5006220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enqueue(99)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7B78656-6AD5-EA40-AE85-FDBB388699BF}"/>
              </a:ext>
            </a:extLst>
          </p:cNvPr>
          <p:cNvSpPr/>
          <p:nvPr/>
        </p:nvSpPr>
        <p:spPr>
          <a:xfrm>
            <a:off x="3976178" y="498352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99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2ECB075-B334-F549-A7DE-1D7061F0492D}"/>
              </a:ext>
            </a:extLst>
          </p:cNvPr>
          <p:cNvSpPr/>
          <p:nvPr/>
        </p:nvSpPr>
        <p:spPr>
          <a:xfrm>
            <a:off x="4527507" y="498352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0AC8131-5F8B-4547-95A5-7888EC252EDD}"/>
              </a:ext>
            </a:extLst>
          </p:cNvPr>
          <p:cNvSpPr/>
          <p:nvPr/>
        </p:nvSpPr>
        <p:spPr>
          <a:xfrm>
            <a:off x="5078836" y="498352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3E11EDA-D859-6042-83D7-CC72FB22085F}"/>
              </a:ext>
            </a:extLst>
          </p:cNvPr>
          <p:cNvSpPr/>
          <p:nvPr/>
        </p:nvSpPr>
        <p:spPr>
          <a:xfrm>
            <a:off x="5630165" y="498352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08FC43F-74D3-1749-A419-E54E0AB62332}"/>
              </a:ext>
            </a:extLst>
          </p:cNvPr>
          <p:cNvSpPr txBox="1"/>
          <p:nvPr/>
        </p:nvSpPr>
        <p:spPr>
          <a:xfrm>
            <a:off x="2390912" y="565040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6042AE2-D521-E84D-8AE5-A677F68FA3C2}"/>
              </a:ext>
            </a:extLst>
          </p:cNvPr>
          <p:cNvSpPr/>
          <p:nvPr/>
        </p:nvSpPr>
        <p:spPr>
          <a:xfrm>
            <a:off x="3976178" y="56234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99</a:t>
            </a:r>
            <a:r>
              <a:rPr lang="en-US" sz="1100" dirty="0">
                <a:solidFill>
                  <a:schemeClr val="tx1"/>
                </a:solidFill>
              </a:rPr>
              <a:t>/</a:t>
            </a:r>
            <a:r>
              <a:rPr lang="en-US" sz="1100" dirty="0">
                <a:solidFill>
                  <a:srgbClr val="FF0000"/>
                </a:solidFill>
              </a:rPr>
              <a:t>99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5A85D1D-42E7-4C4F-9F2C-C24D105531EF}"/>
              </a:ext>
            </a:extLst>
          </p:cNvPr>
          <p:cNvSpPr/>
          <p:nvPr/>
        </p:nvSpPr>
        <p:spPr>
          <a:xfrm>
            <a:off x="4527507" y="56234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4D71412-89DE-3A40-AF7B-6A6B61CF22E9}"/>
              </a:ext>
            </a:extLst>
          </p:cNvPr>
          <p:cNvSpPr/>
          <p:nvPr/>
        </p:nvSpPr>
        <p:spPr>
          <a:xfrm>
            <a:off x="5078836" y="56234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9E5158C-A198-2C48-863A-D499B2DCFF02}"/>
              </a:ext>
            </a:extLst>
          </p:cNvPr>
          <p:cNvSpPr/>
          <p:nvPr/>
        </p:nvSpPr>
        <p:spPr>
          <a:xfrm>
            <a:off x="5630165" y="56234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21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71" grpId="0" animBg="1"/>
      <p:bldP spid="72" grpId="0" animBg="1"/>
      <p:bldP spid="73" grpId="0" animBg="1"/>
      <p:bldP spid="74" grpId="0" animBg="1"/>
      <p:bldP spid="75" grpId="0"/>
      <p:bldP spid="76" grpId="0" animBg="1"/>
      <p:bldP spid="77" grpId="0" animBg="1"/>
      <p:bldP spid="87" grpId="0" animBg="1"/>
      <p:bldP spid="88" grpId="0" animBg="1"/>
      <p:bldP spid="89" grpId="0"/>
      <p:bldP spid="90" grpId="0" animBg="1"/>
      <p:bldP spid="91" grpId="0" animBg="1"/>
      <p:bldP spid="92" grpId="0" animBg="1"/>
      <p:bldP spid="93" grpId="0" animBg="1"/>
      <p:bldP spid="94" grpId="0"/>
      <p:bldP spid="95" grpId="0" animBg="1"/>
      <p:bldP spid="96" grpId="0" animBg="1"/>
      <p:bldP spid="97" grpId="0" animBg="1"/>
      <p:bldP spid="98" grpId="0" animBg="1"/>
      <p:bldP spid="99" grpId="0"/>
      <p:bldP spid="100" grpId="0" animBg="1"/>
      <p:bldP spid="101" grpId="0" animBg="1"/>
      <p:bldP spid="102" grpId="0" animBg="1"/>
      <p:bldP spid="10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finish a homework?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4457F-89E5-7A4F-8F93-F3E9E750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44184"/>
            <a:ext cx="4775200" cy="2447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075FE-F569-F844-BE88-CD9ED84B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C18F3-7BB7-EE49-A0ED-EFDFB1AB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43E7-8C95-AA40-9D09-6526B2D0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12F6E-DF49-424B-9BB9-D9691B83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C41D22-CE40-4C46-8ED3-D030261D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BE1C2D-5E7D-1D48-A1EB-8759C13319DE}"/>
              </a:ext>
            </a:extLst>
          </p:cNvPr>
          <p:cNvSpPr txBox="1"/>
          <p:nvPr/>
        </p:nvSpPr>
        <p:spPr>
          <a:xfrm>
            <a:off x="896471" y="5567556"/>
            <a:ext cx="22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Largest apple: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ECD59-5C7B-8C47-AD3E-BA429ADC6F2E}"/>
              </a:ext>
            </a:extLst>
          </p:cNvPr>
          <p:cNvSpPr txBox="1"/>
          <p:nvPr/>
        </p:nvSpPr>
        <p:spPr>
          <a:xfrm>
            <a:off x="3310118" y="56026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9BC6C-1C64-EA48-86AD-250EE853D402}"/>
              </a:ext>
            </a:extLst>
          </p:cNvPr>
          <p:cNvSpPr txBox="1"/>
          <p:nvPr/>
        </p:nvSpPr>
        <p:spPr>
          <a:xfrm>
            <a:off x="3322112" y="55688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B0B8C-337E-9A40-B82F-19753830C1D2}"/>
              </a:ext>
            </a:extLst>
          </p:cNvPr>
          <p:cNvSpPr txBox="1"/>
          <p:nvPr/>
        </p:nvSpPr>
        <p:spPr>
          <a:xfrm>
            <a:off x="3322112" y="5565150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24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07486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0E38D-4714-0244-ACC2-B6164FD34325}"/>
              </a:ext>
            </a:extLst>
          </p:cNvPr>
          <p:cNvSpPr txBox="1"/>
          <p:nvPr/>
        </p:nvSpPr>
        <p:spPr>
          <a:xfrm>
            <a:off x="137132" y="2889303"/>
            <a:ext cx="886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  end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28091-5B07-D742-B8B3-7757748FC4DB}"/>
              </a:ext>
            </a:extLst>
          </p:cNvPr>
          <p:cNvSpPr txBox="1"/>
          <p:nvPr/>
        </p:nvSpPr>
        <p:spPr>
          <a:xfrm>
            <a:off x="3239025" y="5703501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2B6000-BBDE-5D46-A05F-506E5444B1DA}"/>
              </a:ext>
            </a:extLst>
          </p:cNvPr>
          <p:cNvCxnSpPr>
            <a:cxnSpLocks/>
          </p:cNvCxnSpPr>
          <p:nvPr/>
        </p:nvCxnSpPr>
        <p:spPr>
          <a:xfrm flipV="1">
            <a:off x="2127128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AA0048-252B-C144-9163-09C420EF6604}"/>
              </a:ext>
            </a:extLst>
          </p:cNvPr>
          <p:cNvCxnSpPr>
            <a:cxnSpLocks/>
          </p:cNvCxnSpPr>
          <p:nvPr/>
        </p:nvCxnSpPr>
        <p:spPr>
          <a:xfrm flipV="1">
            <a:off x="3149104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3A0C24-1DD9-7241-880F-E0E17362E7B4}"/>
              </a:ext>
            </a:extLst>
          </p:cNvPr>
          <p:cNvCxnSpPr>
            <a:cxnSpLocks/>
          </p:cNvCxnSpPr>
          <p:nvPr/>
        </p:nvCxnSpPr>
        <p:spPr>
          <a:xfrm flipV="1">
            <a:off x="4135222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AA8C8C-DDA5-1147-BD9C-E7620E8F96CE}"/>
              </a:ext>
            </a:extLst>
          </p:cNvPr>
          <p:cNvCxnSpPr>
            <a:cxnSpLocks/>
          </p:cNvCxnSpPr>
          <p:nvPr/>
        </p:nvCxnSpPr>
        <p:spPr>
          <a:xfrm flipV="1">
            <a:off x="5130305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178F0F-A732-7D4C-8534-FFDBCC2D20AC}"/>
              </a:ext>
            </a:extLst>
          </p:cNvPr>
          <p:cNvSpPr txBox="1"/>
          <p:nvPr/>
        </p:nvSpPr>
        <p:spPr>
          <a:xfrm>
            <a:off x="1848846" y="456179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64EF1-EBE1-AA49-A8D8-3675AEB01207}"/>
              </a:ext>
            </a:extLst>
          </p:cNvPr>
          <p:cNvSpPr txBox="1"/>
          <p:nvPr/>
        </p:nvSpPr>
        <p:spPr>
          <a:xfrm>
            <a:off x="2870822" y="456179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ACEE4B-BB33-0B4F-91CF-0F57E4E7D48A}"/>
              </a:ext>
            </a:extLst>
          </p:cNvPr>
          <p:cNvSpPr txBox="1"/>
          <p:nvPr/>
        </p:nvSpPr>
        <p:spPr>
          <a:xfrm>
            <a:off x="3856940" y="456179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C86DBC-E5B3-F142-A176-16393855EA63}"/>
              </a:ext>
            </a:extLst>
          </p:cNvPr>
          <p:cNvSpPr txBox="1"/>
          <p:nvPr/>
        </p:nvSpPr>
        <p:spPr>
          <a:xfrm>
            <a:off x="4852023" y="4567467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p1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1D8CACE-DF28-C541-83D9-D8ED8CA7A18F}"/>
              </a:ext>
            </a:extLst>
          </p:cNvPr>
          <p:cNvSpPr/>
          <p:nvPr/>
        </p:nvSpPr>
        <p:spPr>
          <a:xfrm rot="5400000">
            <a:off x="3392397" y="3911653"/>
            <a:ext cx="472638" cy="300317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4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  <p:bldP spid="17" grpId="0"/>
      <p:bldP spid="17" grpId="1"/>
      <p:bldP spid="18" grpId="0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6603" y="3085322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Only 1 apple is left, it’s the largest comparing to itself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61203F-4136-BC4B-B17E-BD369817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29437-5327-1343-92C9-E77A7BE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E47F0-62C9-4A48-82FC-7EA33E3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98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5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7F0521-65B5-2845-915C-C84F1C4B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4510" y="3073533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913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F506C-5CF0-614B-91E4-1F55C313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0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4434DF-BDA8-8E43-848B-701D791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6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338864-4642-1040-999D-E63FF90BFBAC}"/>
              </a:ext>
            </a:extLst>
          </p:cNvPr>
          <p:cNvSpPr/>
          <p:nvPr/>
        </p:nvSpPr>
        <p:spPr>
          <a:xfrm>
            <a:off x="2079116" y="307516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3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07486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0E38D-4714-0244-ACC2-B6164FD34325}"/>
              </a:ext>
            </a:extLst>
          </p:cNvPr>
          <p:cNvSpPr txBox="1"/>
          <p:nvPr/>
        </p:nvSpPr>
        <p:spPr>
          <a:xfrm>
            <a:off x="137132" y="2889303"/>
            <a:ext cx="886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  end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DD3A6B-2173-994E-AB40-769426911608}"/>
              </a:ext>
            </a:extLst>
          </p:cNvPr>
          <p:cNvGrpSpPr/>
          <p:nvPr/>
        </p:nvGrpSpPr>
        <p:grpSpPr>
          <a:xfrm>
            <a:off x="2846901" y="3717915"/>
            <a:ext cx="3559740" cy="2508806"/>
            <a:chOff x="1848846" y="3717915"/>
            <a:chExt cx="3559740" cy="25088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0A451E-8C95-F14C-A85A-FEEDE0BE2C19}"/>
                </a:ext>
              </a:extLst>
            </p:cNvPr>
            <p:cNvSpPr txBox="1"/>
            <p:nvPr/>
          </p:nvSpPr>
          <p:spPr>
            <a:xfrm>
              <a:off x="3239025" y="5703501"/>
              <a:ext cx="779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N=4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BFAA7FF-ED81-F342-94BB-DC54D9B42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128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F512DAD-9A3A-D24D-A9A4-8BA85436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0305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2590E1-2683-2A48-90B2-EE6ACE3BA511}"/>
                </a:ext>
              </a:extLst>
            </p:cNvPr>
            <p:cNvSpPr txBox="1"/>
            <p:nvPr/>
          </p:nvSpPr>
          <p:spPr>
            <a:xfrm>
              <a:off x="1848846" y="4561792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5DC13A-0EB6-E347-8548-CFD458F8A624}"/>
                </a:ext>
              </a:extLst>
            </p:cNvPr>
            <p:cNvSpPr txBox="1"/>
            <p:nvPr/>
          </p:nvSpPr>
          <p:spPr>
            <a:xfrm>
              <a:off x="4852023" y="4567467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p1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313FEEB0-2DD9-2E43-A10B-BDD2A53C66A0}"/>
                </a:ext>
              </a:extLst>
            </p:cNvPr>
            <p:cNvSpPr/>
            <p:nvPr/>
          </p:nvSpPr>
          <p:spPr>
            <a:xfrm rot="5400000">
              <a:off x="3392397" y="3911653"/>
              <a:ext cx="472638" cy="3003178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A9462C-729D-994F-A6CB-EF15F30DBDCB}"/>
              </a:ext>
            </a:extLst>
          </p:cNvPr>
          <p:cNvGrpSpPr/>
          <p:nvPr/>
        </p:nvGrpSpPr>
        <p:grpSpPr>
          <a:xfrm>
            <a:off x="3791927" y="3717915"/>
            <a:ext cx="3559740" cy="2508806"/>
            <a:chOff x="1848846" y="3717915"/>
            <a:chExt cx="3559740" cy="25088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91FE5B-8F93-D741-8E71-070E51EF08B8}"/>
                </a:ext>
              </a:extLst>
            </p:cNvPr>
            <p:cNvSpPr txBox="1"/>
            <p:nvPr/>
          </p:nvSpPr>
          <p:spPr>
            <a:xfrm>
              <a:off x="3239025" y="5703501"/>
              <a:ext cx="779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N=4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E3902B-CFB6-2649-85F5-E4BF10F06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128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B766DB0-9749-AA45-9AFD-2FE32C62FC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0305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A1DA97-88D9-374F-B9AA-AD39BE2599C4}"/>
                </a:ext>
              </a:extLst>
            </p:cNvPr>
            <p:cNvSpPr txBox="1"/>
            <p:nvPr/>
          </p:nvSpPr>
          <p:spPr>
            <a:xfrm>
              <a:off x="1848846" y="4561792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83FEBD-D8A8-D942-A265-7757FE7F7769}"/>
                </a:ext>
              </a:extLst>
            </p:cNvPr>
            <p:cNvSpPr txBox="1"/>
            <p:nvPr/>
          </p:nvSpPr>
          <p:spPr>
            <a:xfrm>
              <a:off x="4852023" y="4567467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p1</a:t>
              </a:r>
            </a:p>
          </p:txBody>
        </p: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4629C978-5CB5-1748-9436-3DD381C683F5}"/>
                </a:ext>
              </a:extLst>
            </p:cNvPr>
            <p:cNvSpPr/>
            <p:nvPr/>
          </p:nvSpPr>
          <p:spPr>
            <a:xfrm rot="5400000">
              <a:off x="3392397" y="3911653"/>
              <a:ext cx="472638" cy="3003178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5CA212B-B87C-C44C-8030-01C68757B35E}"/>
              </a:ext>
            </a:extLst>
          </p:cNvPr>
          <p:cNvSpPr/>
          <p:nvPr/>
        </p:nvSpPr>
        <p:spPr>
          <a:xfrm>
            <a:off x="3904138" y="2888434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 pitchFamily="2" charset="2"/>
              </a:rPr>
              <a:t>2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69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18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88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68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82" y="2387681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09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 err="1"/>
              <a:t>interger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1DD567-5D92-844A-8994-E5469437CD29}"/>
              </a:ext>
            </a:extLst>
          </p:cNvPr>
          <p:cNvGrpSpPr/>
          <p:nvPr/>
        </p:nvGrpSpPr>
        <p:grpSpPr>
          <a:xfrm>
            <a:off x="4267200" y="4389362"/>
            <a:ext cx="4145777" cy="1031611"/>
            <a:chOff x="792977" y="3089207"/>
            <a:chExt cx="7691718" cy="1913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EC0F85-0924-744C-8982-F7E7BE8F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095" y="3515896"/>
              <a:ext cx="701079" cy="713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79A924-CA58-D34E-95BA-C039D3AF28AB}"/>
                </a:ext>
              </a:extLst>
            </p:cNvPr>
            <p:cNvSpPr/>
            <p:nvPr/>
          </p:nvSpPr>
          <p:spPr>
            <a:xfrm>
              <a:off x="792977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48091-3A18-AC4D-B81A-7591A7A353F3}"/>
                </a:ext>
              </a:extLst>
            </p:cNvPr>
            <p:cNvSpPr/>
            <p:nvPr/>
          </p:nvSpPr>
          <p:spPr>
            <a:xfrm>
              <a:off x="2074930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6CE149-8D07-374B-B1D1-99C423E8A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8600" y="3128782"/>
              <a:ext cx="1183512" cy="120483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14E502-AF12-8247-9160-A12ED49BF3A6}"/>
                </a:ext>
              </a:extLst>
            </p:cNvPr>
            <p:cNvSpPr/>
            <p:nvPr/>
          </p:nvSpPr>
          <p:spPr>
            <a:xfrm>
              <a:off x="3356883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E95779-2C60-0147-BA90-D7A93A46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2830" y="3670274"/>
              <a:ext cx="397787" cy="40495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B3B94C-1F99-DD4F-9FC7-AA504854FF9F}"/>
                </a:ext>
              </a:extLst>
            </p:cNvPr>
            <p:cNvSpPr/>
            <p:nvPr/>
          </p:nvSpPr>
          <p:spPr>
            <a:xfrm>
              <a:off x="4638836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4A5349-C325-7949-9610-8285DB422828}"/>
                </a:ext>
              </a:extLst>
            </p:cNvPr>
            <p:cNvSpPr/>
            <p:nvPr/>
          </p:nvSpPr>
          <p:spPr>
            <a:xfrm>
              <a:off x="5920789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8F8DDB-C295-8140-BC15-6B7F2B5F7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8066" y="3598758"/>
              <a:ext cx="542068" cy="55183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FEF28D-0E3B-F543-968E-24ADC585D1AD}"/>
                </a:ext>
              </a:extLst>
            </p:cNvPr>
            <p:cNvSpPr/>
            <p:nvPr/>
          </p:nvSpPr>
          <p:spPr>
            <a:xfrm>
              <a:off x="7202742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65D36A-B3CF-1B4E-A8D4-908A7157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2214" y="3382501"/>
              <a:ext cx="832113" cy="8471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26CD23-AB2C-6540-BC24-55154EBAD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2875" y="3789949"/>
              <a:ext cx="235496" cy="2397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01B27A-2401-D946-A98F-42A4561B207D}"/>
                </a:ext>
              </a:extLst>
            </p:cNvPr>
            <p:cNvSpPr txBox="1"/>
            <p:nvPr/>
          </p:nvSpPr>
          <p:spPr>
            <a:xfrm>
              <a:off x="1283110" y="4375045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EF3E71-6B33-B04C-9CAD-8437E8546F0B}"/>
                </a:ext>
              </a:extLst>
            </p:cNvPr>
            <p:cNvSpPr txBox="1"/>
            <p:nvPr/>
          </p:nvSpPr>
          <p:spPr>
            <a:xfrm>
              <a:off x="256087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5DBE4-C4BC-634A-8BB3-60573332D45C}"/>
                </a:ext>
              </a:extLst>
            </p:cNvPr>
            <p:cNvSpPr txBox="1"/>
            <p:nvPr/>
          </p:nvSpPr>
          <p:spPr>
            <a:xfrm>
              <a:off x="3842829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975EA7-5F07-D341-89B6-4F91F2960DA8}"/>
                </a:ext>
              </a:extLst>
            </p:cNvPr>
            <p:cNvSpPr txBox="1"/>
            <p:nvPr/>
          </p:nvSpPr>
          <p:spPr>
            <a:xfrm>
              <a:off x="512896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47420-3597-2B47-9E9A-01A5CE67A652}"/>
                </a:ext>
              </a:extLst>
            </p:cNvPr>
            <p:cNvSpPr txBox="1"/>
            <p:nvPr/>
          </p:nvSpPr>
          <p:spPr>
            <a:xfrm>
              <a:off x="6402550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83550D-5EA0-7049-9B53-3B10771BD324}"/>
                </a:ext>
              </a:extLst>
            </p:cNvPr>
            <p:cNvSpPr txBox="1"/>
            <p:nvPr/>
          </p:nvSpPr>
          <p:spPr>
            <a:xfrm>
              <a:off x="7692875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3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38" y="2742024"/>
            <a:ext cx="5350977" cy="380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30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4" y="4159624"/>
            <a:ext cx="3269581" cy="232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8B6FA-14BE-CA4D-BEF8-9AEC553B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56" y="3740705"/>
            <a:ext cx="3116039" cy="22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4142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2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2AC45-2BB3-9649-B126-EE1291B3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17" y="2788214"/>
            <a:ext cx="6128498" cy="392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411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94EE5-FEC0-9141-83AD-05CE9E8F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5" y="4303058"/>
            <a:ext cx="3582091" cy="2294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B1E1C-299D-8340-92D1-A07307E5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22" y="3732790"/>
            <a:ext cx="3296095" cy="2753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5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84" y="1201271"/>
            <a:ext cx="4639954" cy="5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95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endParaRPr lang="en-US" dirty="0"/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821111" y="3601879"/>
            <a:ext cx="7342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559439" y="477282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10433" y="4253287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976752" y="4875070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562055" y="478660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033111" y="4846319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548437" y="477282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99749" y="4185964"/>
            <a:ext cx="542365" cy="60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602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97" y="110938"/>
            <a:ext cx="2819394" cy="331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95B6F4-8348-9E42-82B2-900635F0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876" y="4052158"/>
            <a:ext cx="3160704" cy="2434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7495EC-EB1A-5246-851C-0A53F3AE9487}"/>
              </a:ext>
            </a:extLst>
          </p:cNvPr>
          <p:cNvSpPr/>
          <p:nvPr/>
        </p:nvSpPr>
        <p:spPr>
          <a:xfrm>
            <a:off x="3045150" y="3308280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33050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D9E9A-363F-F24E-B383-B19D09AC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612" y="2501771"/>
            <a:ext cx="3456903" cy="3984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B810FA-AF03-314D-9FA4-D0C166E7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 Stack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301CE4A-31F0-094B-A547-6F8B02D22E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6" y="1673972"/>
            <a:ext cx="8707199" cy="4015497"/>
          </a:xfrm>
        </p:spPr>
        <p:txBody>
          <a:bodyPr/>
          <a:lstStyle/>
          <a:p>
            <a:r>
              <a:rPr lang="en-US" sz="2000" dirty="0"/>
              <a:t>Solving a problem by solving a </a:t>
            </a:r>
            <a:r>
              <a:rPr lang="en-US" sz="2000" dirty="0">
                <a:highlight>
                  <a:srgbClr val="FFFF00"/>
                </a:highlight>
              </a:rPr>
              <a:t>smaller</a:t>
            </a:r>
            <a:r>
              <a:rPr lang="en-US" sz="2000" dirty="0"/>
              <a:t> version of the </a:t>
            </a:r>
            <a:r>
              <a:rPr lang="en-US" sz="2000" dirty="0">
                <a:highlight>
                  <a:srgbClr val="00FFFF"/>
                </a:highlight>
              </a:rPr>
              <a:t>same problem</a:t>
            </a:r>
          </a:p>
        </p:txBody>
      </p:sp>
    </p:spTree>
    <p:extLst>
      <p:ext uri="{BB962C8B-B14F-4D97-AF65-F5344CB8AC3E}">
        <p14:creationId xmlns:p14="http://schemas.microsoft.com/office/powerpoint/2010/main" val="1746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30AB1-9BA1-434C-843E-AB9BA0504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  <a:p>
            <a:endParaRPr lang="en-US" dirty="0"/>
          </a:p>
          <a:p>
            <a:pPr lvl="1"/>
            <a:r>
              <a:rPr lang="en-US" altLang="zh-CN" dirty="0"/>
              <a:t>Linear Search (target </a:t>
            </a:r>
            <a:r>
              <a:rPr lang="en-US" altLang="zh-CN" dirty="0">
                <a:highlight>
                  <a:srgbClr val="FFFF00"/>
                </a:highlight>
              </a:rPr>
              <a:t>12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F39A9A-481D-8544-B6F3-40A3CB6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67FD8-B8A6-3849-8C65-6558D57607A3}"/>
              </a:ext>
            </a:extLst>
          </p:cNvPr>
          <p:cNvSpPr txBox="1"/>
          <p:nvPr/>
        </p:nvSpPr>
        <p:spPr>
          <a:xfrm>
            <a:off x="1104900" y="32541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5  3  1  9  8  7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  <a:r>
              <a:rPr lang="en-US" sz="4800" dirty="0"/>
              <a:t>  2  4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8B43-0968-8C4F-A58C-A06909559135}"/>
              </a:ext>
            </a:extLst>
          </p:cNvPr>
          <p:cNvSpPr txBox="1"/>
          <p:nvPr/>
        </p:nvSpPr>
        <p:spPr>
          <a:xfrm>
            <a:off x="1104900" y="4320988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5  3  1  8  7  9  2  4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F3A4D-002B-434A-8F2C-04715BCEA230}"/>
              </a:ext>
            </a:extLst>
          </p:cNvPr>
          <p:cNvSpPr txBox="1"/>
          <p:nvPr/>
        </p:nvSpPr>
        <p:spPr>
          <a:xfrm>
            <a:off x="1104900" y="53877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O(N)    </a:t>
            </a:r>
            <a:r>
              <a:rPr lang="en-US" sz="4800" dirty="0"/>
              <a:t>Can we do better?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81A5E-F505-BB40-9913-785FF57B5EDC}"/>
              </a:ext>
            </a:extLst>
          </p:cNvPr>
          <p:cNvSpPr txBox="1"/>
          <p:nvPr/>
        </p:nvSpPr>
        <p:spPr>
          <a:xfrm>
            <a:off x="2474259" y="6301823"/>
            <a:ext cx="403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Worse</a:t>
            </a:r>
            <a:r>
              <a:rPr lang="en-US" dirty="0"/>
              <a:t> case we have to iterate N element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F92836B-1D5E-1947-8B62-8342ED9F2512}"/>
              </a:ext>
            </a:extLst>
          </p:cNvPr>
          <p:cNvSpPr/>
          <p:nvPr/>
        </p:nvSpPr>
        <p:spPr>
          <a:xfrm rot="5400000">
            <a:off x="1999130" y="6228712"/>
            <a:ext cx="313764" cy="34962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6A48BA2-6A33-B34F-9068-6BCE1AAE153D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CC278-E11D-EC49-86E2-06AF9B4A9D6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“Who checked that bug in?!!”</a:t>
            </a:r>
          </a:p>
          <a:p>
            <a:r>
              <a:rPr lang="en-US" altLang="zh-CN"/>
              <a:t>Source control svn, git, etc</a:t>
            </a:r>
          </a:p>
          <a:p>
            <a:pPr marL="0" indent="0">
              <a:buFont typeface="Arial"/>
              <a:buNone/>
            </a:pPr>
            <a:endParaRPr lang="en-US" altLang="zh-CN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6A46EA-5E6F-284C-BAD2-2A19C1F9A031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51B152-2D6A-044B-AC5C-2F9B0B00187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D7A637-6DF0-C44E-9277-E7F2AF9C17F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A007B5-A182-2B48-9F2E-43F34040C07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F21F3-F583-474B-BFC1-964DDF3CD179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38AA22-647C-1646-8E9B-317ADDF207EC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790F4D-1C47-C846-AC27-E95128108089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4E7CAA-C069-D841-ABF3-2A364FE0C5E1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53716-9D16-A044-9ED7-6AA11DF9A4B9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D29272-45F9-4443-AE66-0E28685A32DE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CA875-4A91-3C4A-A73B-14D9DD7684AE}"/>
              </a:ext>
            </a:extLst>
          </p:cNvPr>
          <p:cNvSpPr txBox="1"/>
          <p:nvPr/>
        </p:nvSpPr>
        <p:spPr>
          <a:xfrm>
            <a:off x="533400" y="6096000"/>
            <a:ext cx="7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Mike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498BC7-B3F5-CA4C-9544-394492D0CA30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896428" y="5715000"/>
            <a:ext cx="360872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4653A6-0324-2149-A62F-E3C86E5308E4}"/>
              </a:ext>
            </a:extLst>
          </p:cNvPr>
          <p:cNvSpPr txBox="1"/>
          <p:nvPr/>
        </p:nvSpPr>
        <p:spPr>
          <a:xfrm>
            <a:off x="1313372" y="6096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FC402-F1FC-8D49-B43B-B45EE3A98D03}"/>
              </a:ext>
            </a:extLst>
          </p:cNvPr>
          <p:cNvCxnSpPr>
            <a:stCxn id="18" idx="0"/>
            <a:endCxn id="14" idx="4"/>
          </p:cNvCxnSpPr>
          <p:nvPr/>
        </p:nvCxnSpPr>
        <p:spPr bwMode="auto">
          <a:xfrm flipV="1">
            <a:off x="1662186" y="5715000"/>
            <a:ext cx="340181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83D80B-EF78-CC41-AC2F-BC641C378D63}"/>
              </a:ext>
            </a:extLst>
          </p:cNvPr>
          <p:cNvSpPr txBox="1"/>
          <p:nvPr/>
        </p:nvSpPr>
        <p:spPr>
          <a:xfrm>
            <a:off x="2057400" y="6096000"/>
            <a:ext cx="782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Ethan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504B9-22B4-4D4D-B011-1D3316382EBF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448856" y="5715000"/>
            <a:ext cx="332444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33569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D3AB289B-9338-1347-8AAB-57F4B4CEE4DA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71D43D2-127A-A946-BD44-D95391AE3EE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“Who checked that bug in?!!”</a:t>
            </a:r>
          </a:p>
          <a:p>
            <a:r>
              <a:rPr lang="en-US" altLang="zh-CN" dirty="0"/>
              <a:t>Source control </a:t>
            </a:r>
            <a:r>
              <a:rPr lang="en-US" altLang="zh-CN" dirty="0" err="1"/>
              <a:t>svn</a:t>
            </a:r>
            <a:r>
              <a:rPr lang="en-US" altLang="zh-CN" dirty="0"/>
              <a:t>, git, </a:t>
            </a:r>
            <a:r>
              <a:rPr lang="en-US" altLang="zh-CN" dirty="0" err="1"/>
              <a:t>etc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Found a bug in version 10</a:t>
            </a:r>
          </a:p>
          <a:p>
            <a:r>
              <a:rPr lang="en-US" altLang="zh-CN" dirty="0"/>
              <a:t>No bug in version 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185B3-9591-E24F-A93F-2AC54AC480A2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A5D142-4CFA-B442-8018-FB34309573D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811A1A-2B7E-1B4B-808B-E7BEE1BD6B30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C0A71F-7694-7244-BD93-C385CCA9418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2F783E-5727-344F-92F8-F02E7277683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FBA36F-AF80-214C-A13B-574A0E888291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3E2589-8395-CA4E-B133-657D1E935CAC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8B811A-4354-2D40-AAC0-6EB26F75EE6F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7C8457-0A4C-1D4C-946B-C0945EC6AAED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51B349-C02F-8D4E-945D-7160BF785531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201CAF-40B3-DA4B-B8B1-F16C29D7E61A}"/>
              </a:ext>
            </a:extLst>
          </p:cNvPr>
          <p:cNvSpPr txBox="1"/>
          <p:nvPr/>
        </p:nvSpPr>
        <p:spPr>
          <a:xfrm>
            <a:off x="1828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1931D7-04E5-7C4F-9922-6E20932150EC}"/>
              </a:ext>
            </a:extLst>
          </p:cNvPr>
          <p:cNvSpPr txBox="1"/>
          <p:nvPr/>
        </p:nvSpPr>
        <p:spPr>
          <a:xfrm>
            <a:off x="2590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9D17E-7D6C-7A47-AF8C-568FC1825BDB}"/>
              </a:ext>
            </a:extLst>
          </p:cNvPr>
          <p:cNvSpPr txBox="1"/>
          <p:nvPr/>
        </p:nvSpPr>
        <p:spPr>
          <a:xfrm>
            <a:off x="3313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2CFFF-8609-864B-BFD8-44A40E9C82F6}"/>
              </a:ext>
            </a:extLst>
          </p:cNvPr>
          <p:cNvSpPr txBox="1"/>
          <p:nvPr/>
        </p:nvSpPr>
        <p:spPr>
          <a:xfrm>
            <a:off x="4075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DF9ED1-62A0-0A4B-8DC9-5B886EC13824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6A3CA-5AAD-2348-8361-EEC40BC0CB2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A1660-E106-5440-873F-DC0C635A4180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D51949-B571-9245-855A-BC5F11FFA18F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2" name="Picture 41" descr="tumblr_inline_ncpoeoxxOl1s7saez.png">
            <a:extLst>
              <a:ext uri="{FF2B5EF4-FFF2-40B4-BE49-F238E27FC236}">
                <a16:creationId xmlns:a16="http://schemas.microsoft.com/office/drawing/2014/main" id="{F5BA4FA2-ADD5-8D41-91B2-1F25DF96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8" r="18463"/>
          <a:stretch/>
        </p:blipFill>
        <p:spPr>
          <a:xfrm>
            <a:off x="6934200" y="3810000"/>
            <a:ext cx="1647366" cy="930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291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3" name="Notched Right Arrow 42">
            <a:extLst>
              <a:ext uri="{FF2B5EF4-FFF2-40B4-BE49-F238E27FC236}">
                <a16:creationId xmlns:a16="http://schemas.microsoft.com/office/drawing/2014/main" id="{E7672603-182B-ED47-9754-0730378536F1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96F01F-6545-7742-A0FC-8F213F1FA0DC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257034-F72B-B444-948C-DD9EB9D6D824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AB80A3-D314-164B-AB81-C2ABDA92B4D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031157-207E-8B46-AFAD-40B2EEA16203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EE23E9-1144-B94F-B2BC-F155E9CC0A35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0BBA6F-D1C0-F843-A97F-E487ADD1E9CD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257CF75-E4B1-4743-89F2-FBDC39A5065A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2A29D1-3F2A-BD4D-A788-DCCA3715F2E0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957D6C-8887-4744-81F0-04AF7811EA8E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911569-54F7-1643-8BC8-911FF961697C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E3B6F-3F22-2740-B2E3-C2F1C8491C00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282867-601E-F24D-A5E4-C92E9D53B264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045E6-BAB4-9349-9A34-9EFC97AECDB8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5F320B-6019-254C-B79C-5DE329B7F37E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83CF37-A901-0046-9789-C5B8D4D6F91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D32A1B-82F9-7544-9174-D9FF253D635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F916D0-2B80-864D-A14A-D964920E1246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9A090A-2B8D-334E-BD69-253BA25B8EBA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24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F3E969-0C43-EE49-9C4E-B4E628CC5148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593C2-C895-644A-B88D-C1E59C5F87F8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8F450F-84C0-E74F-9D63-32CA91094328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8432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7F7354FA-B2C0-3F44-AA12-4248CB44908C}"/>
              </a:ext>
            </a:extLst>
          </p:cNvPr>
          <p:cNvSpPr/>
          <p:nvPr/>
        </p:nvSpPr>
        <p:spPr>
          <a:xfrm>
            <a:off x="4572000" y="4939553"/>
            <a:ext cx="572639" cy="537882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757FE-2D9C-0B40-9BDA-03B68F0CCCB6}"/>
              </a:ext>
            </a:extLst>
          </p:cNvPr>
          <p:cNvSpPr txBox="1"/>
          <p:nvPr/>
        </p:nvSpPr>
        <p:spPr>
          <a:xfrm>
            <a:off x="1981200" y="6309115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introduced, found with 3 checks</a:t>
            </a:r>
          </a:p>
        </p:txBody>
      </p:sp>
    </p:spTree>
    <p:extLst>
      <p:ext uri="{BB962C8B-B14F-4D97-AF65-F5344CB8AC3E}">
        <p14:creationId xmlns:p14="http://schemas.microsoft.com/office/powerpoint/2010/main" val="5838899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F65A2-CEB7-7740-8566-9C50A80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7FE62-07AF-7C4C-94C6-B7F2FAD900B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Binary Search (target 12)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11A10-EBE9-6B4C-B1FE-53778DA187DA}"/>
              </a:ext>
            </a:extLst>
          </p:cNvPr>
          <p:cNvSpPr txBox="1"/>
          <p:nvPr/>
        </p:nvSpPr>
        <p:spPr>
          <a:xfrm>
            <a:off x="1371600" y="23622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1  2  3  4  5  7  8  9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4A89-CF0B-D242-8DF8-CF1AD2916163}"/>
              </a:ext>
            </a:extLst>
          </p:cNvPr>
          <p:cNvSpPr txBox="1"/>
          <p:nvPr/>
        </p:nvSpPr>
        <p:spPr>
          <a:xfrm>
            <a:off x="1371600" y="30552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</a:t>
            </a:r>
            <a:r>
              <a:rPr lang="en-US" sz="4800" dirty="0">
                <a:solidFill>
                  <a:srgbClr val="008000"/>
                </a:solidFill>
              </a:rPr>
              <a:t>5</a:t>
            </a:r>
            <a:r>
              <a:rPr lang="en-US" sz="4800" dirty="0"/>
              <a:t>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2C777-704C-D14F-BBB0-75C5736A2E7F}"/>
              </a:ext>
            </a:extLst>
          </p:cNvPr>
          <p:cNvSpPr txBox="1"/>
          <p:nvPr/>
        </p:nvSpPr>
        <p:spPr>
          <a:xfrm>
            <a:off x="1371600" y="37338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</a:t>
            </a:r>
            <a:r>
              <a:rPr lang="en-US" sz="4800" dirty="0"/>
              <a:t>  7  </a:t>
            </a:r>
            <a:r>
              <a:rPr lang="en-US" sz="4800" dirty="0">
                <a:solidFill>
                  <a:srgbClr val="008000"/>
                </a:solidFill>
              </a:rPr>
              <a:t>8</a:t>
            </a:r>
            <a:r>
              <a:rPr lang="en-US" sz="4800" dirty="0"/>
              <a:t>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A5959-D182-B743-BC98-CD483D759014}"/>
              </a:ext>
            </a:extLst>
          </p:cNvPr>
          <p:cNvSpPr txBox="1"/>
          <p:nvPr/>
        </p:nvSpPr>
        <p:spPr>
          <a:xfrm>
            <a:off x="1371600" y="44268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</a:t>
            </a:r>
            <a:r>
              <a:rPr lang="en-US" sz="4800" dirty="0">
                <a:solidFill>
                  <a:srgbClr val="008000"/>
                </a:solidFill>
              </a:rPr>
              <a:t>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24-45D5-6944-B6FE-66F10B0F5EEE}"/>
              </a:ext>
            </a:extLst>
          </p:cNvPr>
          <p:cNvSpPr txBox="1"/>
          <p:nvPr/>
        </p:nvSpPr>
        <p:spPr>
          <a:xfrm>
            <a:off x="1371600" y="51054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008000"/>
                </a:solidFill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A7C91-6048-5D46-B57C-60D409DD4203}"/>
              </a:ext>
            </a:extLst>
          </p:cNvPr>
          <p:cNvSpPr/>
          <p:nvPr/>
        </p:nvSpPr>
        <p:spPr>
          <a:xfrm>
            <a:off x="1752600" y="6096000"/>
            <a:ext cx="5626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O(</a:t>
            </a:r>
            <a:r>
              <a:rPr lang="en-US" i="1" dirty="0" err="1"/>
              <a:t>logN</a:t>
            </a:r>
            <a:r>
              <a:rPr lang="en-US" i="1" dirty="0"/>
              <a:t>) both average and worst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32667-4132-1C49-8965-E26D3320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2" y="5062711"/>
            <a:ext cx="52451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6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01783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A40C6-6D36-0944-A097-CE8C2F396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59" y="2594929"/>
            <a:ext cx="44704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5070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99845-B26C-AD4A-9F48-0D15E29A53FB}"/>
              </a:ext>
            </a:extLst>
          </p:cNvPr>
          <p:cNvSpPr/>
          <p:nvPr/>
        </p:nvSpPr>
        <p:spPr>
          <a:xfrm>
            <a:off x="2998221" y="3825081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1,3,4,6,8,</a:t>
            </a:r>
            <a:r>
              <a:rPr lang="en-US" sz="3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172F-9E96-864E-ADA4-3DF364FEF1DC}"/>
              </a:ext>
            </a:extLst>
          </p:cNvPr>
          <p:cNvSpPr txBox="1"/>
          <p:nvPr/>
        </p:nvSpPr>
        <p:spPr>
          <a:xfrm>
            <a:off x="1460650" y="5066046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start=0, end=5, </a:t>
            </a:r>
            <a:r>
              <a:rPr lang="en-US" dirty="0" err="1"/>
              <a:t>midIdx</a:t>
            </a:r>
            <a:r>
              <a:rPr lang="en-US" dirty="0"/>
              <a:t>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B90A5-2AE1-FB44-8D5D-BA8DA5B2702E}"/>
              </a:ext>
            </a:extLst>
          </p:cNvPr>
          <p:cNvSpPr txBox="1"/>
          <p:nvPr/>
        </p:nvSpPr>
        <p:spPr>
          <a:xfrm>
            <a:off x="1446130" y="5680631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start=3, end=5, </a:t>
            </a:r>
            <a:r>
              <a:rPr lang="en-US" dirty="0" err="1"/>
              <a:t>midIdx</a:t>
            </a:r>
            <a:r>
              <a:rPr lang="en-US" dirty="0"/>
              <a:t> =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01A66-CDD2-D645-8AFE-8EC764AE5728}"/>
              </a:ext>
            </a:extLst>
          </p:cNvPr>
          <p:cNvSpPr txBox="1"/>
          <p:nvPr/>
        </p:nvSpPr>
        <p:spPr>
          <a:xfrm>
            <a:off x="1446130" y="6201845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start=5, end=5, </a:t>
            </a:r>
            <a:r>
              <a:rPr lang="en-US" dirty="0" err="1"/>
              <a:t>midIdx</a:t>
            </a:r>
            <a:r>
              <a:rPr lang="en-US" dirty="0"/>
              <a:t> =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604D9-BC3B-D24F-BA62-1198B5AC6E82}"/>
              </a:ext>
            </a:extLst>
          </p:cNvPr>
          <p:cNvSpPr txBox="1"/>
          <p:nvPr/>
        </p:nvSpPr>
        <p:spPr>
          <a:xfrm>
            <a:off x="2133600" y="5867400"/>
            <a:ext cx="346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could go wrong?</a:t>
            </a:r>
          </a:p>
        </p:txBody>
      </p:sp>
    </p:spTree>
    <p:extLst>
      <p:ext uri="{BB962C8B-B14F-4D97-AF65-F5344CB8AC3E}">
        <p14:creationId xmlns:p14="http://schemas.microsoft.com/office/powerpoint/2010/main" val="34463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1.pic.jpg">
            <a:extLst>
              <a:ext uri="{FF2B5EF4-FFF2-40B4-BE49-F238E27FC236}">
                <a16:creationId xmlns:a16="http://schemas.microsoft.com/office/drawing/2014/main" id="{249486C6-AF97-2549-9EF2-16A9FEE2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5" y="5062711"/>
            <a:ext cx="1743635" cy="1743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8A31D-A989-8D43-AA28-97E07360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99" y="665735"/>
            <a:ext cx="5638116" cy="405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092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561135" y="3234326"/>
            <a:ext cx="7342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299463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0457" y="3885734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716776" y="4507517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302079" y="44190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73135" y="4478766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288461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39773" y="3818411"/>
            <a:ext cx="542365" cy="605641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02F870A-D31C-914A-99DE-42BDD4671B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01783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298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8117</TotalTime>
  <Words>2647</Words>
  <Application>Microsoft Macintosh PowerPoint</Application>
  <PresentationFormat>On-screen Show (4:3)</PresentationFormat>
  <Paragraphs>970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1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Goals by the end of this week (10/22, 10/24)</vt:lpstr>
      <vt:lpstr>Linked List in-class lab 1</vt:lpstr>
      <vt:lpstr>Linked List in-class lab 1</vt:lpstr>
      <vt:lpstr>Linked List in-class lab 1</vt:lpstr>
      <vt:lpstr>Linked List in-class lab 1</vt:lpstr>
      <vt:lpstr>Linked List in-class lab 2</vt:lpstr>
      <vt:lpstr>Linked List in-class lab 2</vt:lpstr>
      <vt:lpstr>Linked List in-class lab 2</vt:lpstr>
      <vt:lpstr>Linked List in-class lab 2</vt:lpstr>
      <vt:lpstr>ADT: Stack</vt:lpstr>
      <vt:lpstr>ADT Stack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</vt:lpstr>
      <vt:lpstr>ADT Stack</vt:lpstr>
      <vt:lpstr>ADT Stack</vt:lpstr>
      <vt:lpstr>ADT Stack</vt:lpstr>
      <vt:lpstr>ADT Stack</vt:lpstr>
      <vt:lpstr>ADT: Queue</vt:lpstr>
      <vt:lpstr>ADT Queue</vt:lpstr>
      <vt:lpstr>Queue example:  Kubernetes Scheduler</vt:lpstr>
      <vt:lpstr>Queue Example: In the Linux Network Stack</vt:lpstr>
      <vt:lpstr>Queue example: CPU Job Scheduling</vt:lpstr>
      <vt:lpstr>Another Queue example</vt:lpstr>
      <vt:lpstr>Another (Priority) Queue Example (also in K8s)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Recursion vs Stack</vt:lpstr>
      <vt:lpstr>Recursion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511</cp:revision>
  <cp:lastPrinted>2016-02-10T20:19:12Z</cp:lastPrinted>
  <dcterms:created xsi:type="dcterms:W3CDTF">2014-10-14T00:51:43Z</dcterms:created>
  <dcterms:modified xsi:type="dcterms:W3CDTF">2019-10-24T07:42:36Z</dcterms:modified>
</cp:coreProperties>
</file>